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9" r:id="rId2"/>
    <p:sldId id="323" r:id="rId3"/>
    <p:sldId id="282" r:id="rId4"/>
    <p:sldId id="301" r:id="rId5"/>
    <p:sldId id="262" r:id="rId6"/>
    <p:sldId id="286" r:id="rId7"/>
    <p:sldId id="287" r:id="rId8"/>
    <p:sldId id="288" r:id="rId9"/>
    <p:sldId id="311" r:id="rId10"/>
    <p:sldId id="316" r:id="rId11"/>
    <p:sldId id="303" r:id="rId12"/>
    <p:sldId id="302" r:id="rId13"/>
    <p:sldId id="305" r:id="rId14"/>
    <p:sldId id="317" r:id="rId15"/>
    <p:sldId id="318" r:id="rId16"/>
    <p:sldId id="319" r:id="rId17"/>
    <p:sldId id="263" r:id="rId18"/>
    <p:sldId id="289" r:id="rId19"/>
    <p:sldId id="292" r:id="rId20"/>
    <p:sldId id="310" r:id="rId21"/>
    <p:sldId id="298" r:id="rId22"/>
    <p:sldId id="297" r:id="rId23"/>
    <p:sldId id="299" r:id="rId24"/>
    <p:sldId id="313" r:id="rId25"/>
    <p:sldId id="27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3B1"/>
    <a:srgbClr val="00A4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E3FDE45-AF77-4B5C-9715-49D594BDF05E}">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0" autoAdjust="0"/>
    <p:restoredTop sz="76990" autoAdjust="0"/>
  </p:normalViewPr>
  <p:slideViewPr>
    <p:cSldViewPr snapToGrid="0">
      <p:cViewPr varScale="1">
        <p:scale>
          <a:sx n="83" d="100"/>
          <a:sy n="83" d="100"/>
        </p:scale>
        <p:origin x="270" y="96"/>
      </p:cViewPr>
      <p:guideLst/>
    </p:cSldViewPr>
  </p:slideViewPr>
  <p:outlineViewPr>
    <p:cViewPr>
      <p:scale>
        <a:sx n="33" d="100"/>
        <a:sy n="33" d="100"/>
      </p:scale>
      <p:origin x="0" y="-315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4B766C-D144-4860-8378-C8AED84E14A7}" type="datetimeFigureOut">
              <a:rPr lang="en-GB" smtClean="0"/>
              <a:t>13/12/2021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4FF52D-3802-4A03-8323-AE312A03D6DA}" type="slidenum">
              <a:rPr lang="en-GB" smtClean="0"/>
              <a:t>‹#›</a:t>
            </a:fld>
            <a:endParaRPr lang="en-GB"/>
          </a:p>
        </p:txBody>
      </p:sp>
    </p:spTree>
    <p:extLst>
      <p:ext uri="{BB962C8B-B14F-4D97-AF65-F5344CB8AC3E}">
        <p14:creationId xmlns:p14="http://schemas.microsoft.com/office/powerpoint/2010/main" val="4253960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1</a:t>
            </a:fld>
            <a:endParaRPr lang="en-GB"/>
          </a:p>
        </p:txBody>
      </p:sp>
    </p:spTree>
    <p:extLst>
      <p:ext uri="{BB962C8B-B14F-4D97-AF65-F5344CB8AC3E}">
        <p14:creationId xmlns:p14="http://schemas.microsoft.com/office/powerpoint/2010/main" val="4231178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10</a:t>
            </a:fld>
            <a:endParaRPr lang="en-GB"/>
          </a:p>
        </p:txBody>
      </p:sp>
    </p:spTree>
    <p:extLst>
      <p:ext uri="{BB962C8B-B14F-4D97-AF65-F5344CB8AC3E}">
        <p14:creationId xmlns:p14="http://schemas.microsoft.com/office/powerpoint/2010/main" val="3859687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11</a:t>
            </a:fld>
            <a:endParaRPr lang="en-GB"/>
          </a:p>
        </p:txBody>
      </p:sp>
    </p:spTree>
    <p:extLst>
      <p:ext uri="{BB962C8B-B14F-4D97-AF65-F5344CB8AC3E}">
        <p14:creationId xmlns:p14="http://schemas.microsoft.com/office/powerpoint/2010/main" val="1715740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12</a:t>
            </a:fld>
            <a:endParaRPr lang="en-GB"/>
          </a:p>
        </p:txBody>
      </p:sp>
    </p:spTree>
    <p:extLst>
      <p:ext uri="{BB962C8B-B14F-4D97-AF65-F5344CB8AC3E}">
        <p14:creationId xmlns:p14="http://schemas.microsoft.com/office/powerpoint/2010/main" val="3547185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13</a:t>
            </a:fld>
            <a:endParaRPr lang="en-GB"/>
          </a:p>
        </p:txBody>
      </p:sp>
    </p:spTree>
    <p:extLst>
      <p:ext uri="{BB962C8B-B14F-4D97-AF65-F5344CB8AC3E}">
        <p14:creationId xmlns:p14="http://schemas.microsoft.com/office/powerpoint/2010/main" val="1240605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14</a:t>
            </a:fld>
            <a:endParaRPr lang="en-GB"/>
          </a:p>
        </p:txBody>
      </p:sp>
    </p:spTree>
    <p:extLst>
      <p:ext uri="{BB962C8B-B14F-4D97-AF65-F5344CB8AC3E}">
        <p14:creationId xmlns:p14="http://schemas.microsoft.com/office/powerpoint/2010/main" val="24083056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15</a:t>
            </a:fld>
            <a:endParaRPr lang="en-GB"/>
          </a:p>
        </p:txBody>
      </p:sp>
    </p:spTree>
    <p:extLst>
      <p:ext uri="{BB962C8B-B14F-4D97-AF65-F5344CB8AC3E}">
        <p14:creationId xmlns:p14="http://schemas.microsoft.com/office/powerpoint/2010/main" val="2292739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16</a:t>
            </a:fld>
            <a:endParaRPr lang="en-GB"/>
          </a:p>
        </p:txBody>
      </p:sp>
    </p:spTree>
    <p:extLst>
      <p:ext uri="{BB962C8B-B14F-4D97-AF65-F5344CB8AC3E}">
        <p14:creationId xmlns:p14="http://schemas.microsoft.com/office/powerpoint/2010/main" val="323210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17</a:t>
            </a:fld>
            <a:endParaRPr lang="en-GB" dirty="0"/>
          </a:p>
        </p:txBody>
      </p:sp>
    </p:spTree>
    <p:extLst>
      <p:ext uri="{BB962C8B-B14F-4D97-AF65-F5344CB8AC3E}">
        <p14:creationId xmlns:p14="http://schemas.microsoft.com/office/powerpoint/2010/main" val="16281350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18</a:t>
            </a:fld>
            <a:endParaRPr lang="en-GB"/>
          </a:p>
        </p:txBody>
      </p:sp>
    </p:spTree>
    <p:extLst>
      <p:ext uri="{BB962C8B-B14F-4D97-AF65-F5344CB8AC3E}">
        <p14:creationId xmlns:p14="http://schemas.microsoft.com/office/powerpoint/2010/main" val="403317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19</a:t>
            </a:fld>
            <a:endParaRPr lang="en-GB"/>
          </a:p>
        </p:txBody>
      </p:sp>
    </p:spTree>
    <p:extLst>
      <p:ext uri="{BB962C8B-B14F-4D97-AF65-F5344CB8AC3E}">
        <p14:creationId xmlns:p14="http://schemas.microsoft.com/office/powerpoint/2010/main" val="2812863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2</a:t>
            </a:fld>
            <a:endParaRPr lang="en-GB"/>
          </a:p>
        </p:txBody>
      </p:sp>
    </p:spTree>
    <p:extLst>
      <p:ext uri="{BB962C8B-B14F-4D97-AF65-F5344CB8AC3E}">
        <p14:creationId xmlns:p14="http://schemas.microsoft.com/office/powerpoint/2010/main" val="975208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20</a:t>
            </a:fld>
            <a:endParaRPr lang="en-GB"/>
          </a:p>
        </p:txBody>
      </p:sp>
    </p:spTree>
    <p:extLst>
      <p:ext uri="{BB962C8B-B14F-4D97-AF65-F5344CB8AC3E}">
        <p14:creationId xmlns:p14="http://schemas.microsoft.com/office/powerpoint/2010/main" val="7796362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21</a:t>
            </a:fld>
            <a:endParaRPr lang="en-GB"/>
          </a:p>
        </p:txBody>
      </p:sp>
    </p:spTree>
    <p:extLst>
      <p:ext uri="{BB962C8B-B14F-4D97-AF65-F5344CB8AC3E}">
        <p14:creationId xmlns:p14="http://schemas.microsoft.com/office/powerpoint/2010/main" val="1711243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22</a:t>
            </a:fld>
            <a:endParaRPr lang="en-GB"/>
          </a:p>
        </p:txBody>
      </p:sp>
    </p:spTree>
    <p:extLst>
      <p:ext uri="{BB962C8B-B14F-4D97-AF65-F5344CB8AC3E}">
        <p14:creationId xmlns:p14="http://schemas.microsoft.com/office/powerpoint/2010/main" val="9040423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23</a:t>
            </a:fld>
            <a:endParaRPr lang="en-GB"/>
          </a:p>
        </p:txBody>
      </p:sp>
    </p:spTree>
    <p:extLst>
      <p:ext uri="{BB962C8B-B14F-4D97-AF65-F5344CB8AC3E}">
        <p14:creationId xmlns:p14="http://schemas.microsoft.com/office/powerpoint/2010/main" val="23387248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24</a:t>
            </a:fld>
            <a:endParaRPr lang="en-GB"/>
          </a:p>
        </p:txBody>
      </p:sp>
    </p:spTree>
    <p:extLst>
      <p:ext uri="{BB962C8B-B14F-4D97-AF65-F5344CB8AC3E}">
        <p14:creationId xmlns:p14="http://schemas.microsoft.com/office/powerpoint/2010/main" val="3417920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25</a:t>
            </a:fld>
            <a:endParaRPr lang="en-GB"/>
          </a:p>
        </p:txBody>
      </p:sp>
    </p:spTree>
    <p:extLst>
      <p:ext uri="{BB962C8B-B14F-4D97-AF65-F5344CB8AC3E}">
        <p14:creationId xmlns:p14="http://schemas.microsoft.com/office/powerpoint/2010/main" val="4014776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3</a:t>
            </a:fld>
            <a:endParaRPr lang="en-GB"/>
          </a:p>
        </p:txBody>
      </p:sp>
    </p:spTree>
    <p:extLst>
      <p:ext uri="{BB962C8B-B14F-4D97-AF65-F5344CB8AC3E}">
        <p14:creationId xmlns:p14="http://schemas.microsoft.com/office/powerpoint/2010/main" val="3923343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4</a:t>
            </a:fld>
            <a:endParaRPr lang="en-GB"/>
          </a:p>
        </p:txBody>
      </p:sp>
    </p:spTree>
    <p:extLst>
      <p:ext uri="{BB962C8B-B14F-4D97-AF65-F5344CB8AC3E}">
        <p14:creationId xmlns:p14="http://schemas.microsoft.com/office/powerpoint/2010/main" val="3051284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5</a:t>
            </a:fld>
            <a:endParaRPr lang="en-GB"/>
          </a:p>
        </p:txBody>
      </p:sp>
    </p:spTree>
    <p:extLst>
      <p:ext uri="{BB962C8B-B14F-4D97-AF65-F5344CB8AC3E}">
        <p14:creationId xmlns:p14="http://schemas.microsoft.com/office/powerpoint/2010/main" val="1481791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6</a:t>
            </a:fld>
            <a:endParaRPr lang="en-GB"/>
          </a:p>
        </p:txBody>
      </p:sp>
    </p:spTree>
    <p:extLst>
      <p:ext uri="{BB962C8B-B14F-4D97-AF65-F5344CB8AC3E}">
        <p14:creationId xmlns:p14="http://schemas.microsoft.com/office/powerpoint/2010/main" val="2556719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7</a:t>
            </a:fld>
            <a:endParaRPr lang="en-GB"/>
          </a:p>
        </p:txBody>
      </p:sp>
    </p:spTree>
    <p:extLst>
      <p:ext uri="{BB962C8B-B14F-4D97-AF65-F5344CB8AC3E}">
        <p14:creationId xmlns:p14="http://schemas.microsoft.com/office/powerpoint/2010/main" val="4292588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p:txBody>
      </p:sp>
      <p:sp>
        <p:nvSpPr>
          <p:cNvPr id="4" name="Dian numeron paikkamerkki 3"/>
          <p:cNvSpPr>
            <a:spLocks noGrp="1"/>
          </p:cNvSpPr>
          <p:nvPr>
            <p:ph type="sldNum" sz="quarter" idx="5"/>
          </p:nvPr>
        </p:nvSpPr>
        <p:spPr/>
        <p:txBody>
          <a:bodyPr/>
          <a:lstStyle/>
          <a:p>
            <a:fld id="{604FF52D-3802-4A03-8323-AE312A03D6DA}" type="slidenum">
              <a:rPr lang="en-GB" smtClean="0"/>
              <a:t>8</a:t>
            </a:fld>
            <a:endParaRPr lang="en-GB"/>
          </a:p>
        </p:txBody>
      </p:sp>
    </p:spTree>
    <p:extLst>
      <p:ext uri="{BB962C8B-B14F-4D97-AF65-F5344CB8AC3E}">
        <p14:creationId xmlns:p14="http://schemas.microsoft.com/office/powerpoint/2010/main" val="2556365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indent="0">
              <a:buFontTx/>
              <a:buNone/>
            </a:pPr>
            <a:endParaRPr lang="fi-FI" b="1" dirty="0"/>
          </a:p>
        </p:txBody>
      </p:sp>
      <p:sp>
        <p:nvSpPr>
          <p:cNvPr id="4" name="Dian numeron paikkamerkki 3"/>
          <p:cNvSpPr>
            <a:spLocks noGrp="1"/>
          </p:cNvSpPr>
          <p:nvPr>
            <p:ph type="sldNum" sz="quarter" idx="5"/>
          </p:nvPr>
        </p:nvSpPr>
        <p:spPr/>
        <p:txBody>
          <a:bodyPr/>
          <a:lstStyle/>
          <a:p>
            <a:fld id="{604FF52D-3802-4A03-8323-AE312A03D6DA}" type="slidenum">
              <a:rPr lang="en-GB" smtClean="0"/>
              <a:t>9</a:t>
            </a:fld>
            <a:endParaRPr lang="en-GB"/>
          </a:p>
        </p:txBody>
      </p:sp>
    </p:spTree>
    <p:extLst>
      <p:ext uri="{BB962C8B-B14F-4D97-AF65-F5344CB8AC3E}">
        <p14:creationId xmlns:p14="http://schemas.microsoft.com/office/powerpoint/2010/main" val="1184691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1524000" y="692595"/>
            <a:ext cx="9144000" cy="2387600"/>
          </a:xfrm>
        </p:spPr>
        <p:txBody>
          <a:bodyPr anchor="b"/>
          <a:lstStyle>
            <a:lvl1pPr algn="ctr">
              <a:defRPr sz="7200"/>
            </a:lvl1pPr>
          </a:lstStyle>
          <a:p>
            <a:r>
              <a:rPr lang="fi-FI" noProof="0"/>
              <a:t>Muokkaa ots. perustyyl. napsautt.</a:t>
            </a:r>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1524000" y="3442018"/>
            <a:ext cx="9144000" cy="1655762"/>
          </a:xfrm>
        </p:spPr>
        <p:txBody>
          <a:bodyPr/>
          <a:lstStyle>
            <a:lvl1pPr marL="0" indent="0" algn="ctr">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Muokkaa alaotsikon perustyyliä napsautt.</a:t>
            </a:r>
          </a:p>
        </p:txBody>
      </p:sp>
    </p:spTree>
    <p:extLst>
      <p:ext uri="{BB962C8B-B14F-4D97-AF65-F5344CB8AC3E}">
        <p14:creationId xmlns:p14="http://schemas.microsoft.com/office/powerpoint/2010/main" val="2985769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0" y="1"/>
            <a:ext cx="12191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1731102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2">
    <p:spTree>
      <p:nvGrpSpPr>
        <p:cNvPr id="1" name=""/>
        <p:cNvGrpSpPr/>
        <p:nvPr/>
      </p:nvGrpSpPr>
      <p:grpSpPr>
        <a:xfrm>
          <a:off x="0" y="0"/>
          <a:ext cx="0" cy="0"/>
          <a:chOff x="0" y="0"/>
          <a:chExt cx="0" cy="0"/>
        </a:xfrm>
      </p:grpSpPr>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169165" y="164591"/>
            <a:ext cx="5806440" cy="553669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
        <p:nvSpPr>
          <p:cNvPr id="6" name="Picture Placeholder 7">
            <a:extLst>
              <a:ext uri="{FF2B5EF4-FFF2-40B4-BE49-F238E27FC236}">
                <a16:creationId xmlns:a16="http://schemas.microsoft.com/office/drawing/2014/main" id="{4A4925B0-A7C3-443B-83E9-526A2BE64B7D}"/>
              </a:ext>
            </a:extLst>
          </p:cNvPr>
          <p:cNvSpPr>
            <a:spLocks noGrp="1"/>
          </p:cNvSpPr>
          <p:nvPr>
            <p:ph type="pic" sz="quarter" idx="14"/>
          </p:nvPr>
        </p:nvSpPr>
        <p:spPr>
          <a:xfrm>
            <a:off x="6204205" y="164591"/>
            <a:ext cx="5806440" cy="553669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2117073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san ylätunniste">
    <p:bg>
      <p:bgPr>
        <a:solidFill>
          <a:srgbClr val="FFD3B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DC208-0BC6-4780-8569-0CCC5C8BCBB3}"/>
              </a:ext>
            </a:extLst>
          </p:cNvPr>
          <p:cNvSpPr>
            <a:spLocks noGrp="1"/>
          </p:cNvSpPr>
          <p:nvPr>
            <p:ph type="title"/>
          </p:nvPr>
        </p:nvSpPr>
        <p:spPr>
          <a:xfrm>
            <a:off x="1380744" y="758762"/>
            <a:ext cx="9431782" cy="2852737"/>
          </a:xfrm>
        </p:spPr>
        <p:txBody>
          <a:bodyPr anchor="b"/>
          <a:lstStyle>
            <a:lvl1pPr algn="ctr">
              <a:defRPr sz="5400"/>
            </a:lvl1pPr>
          </a:lstStyle>
          <a:p>
            <a:r>
              <a:rPr lang="fi-FI" noProof="0"/>
              <a:t>Muokkaa ots. perustyyl. napsautt.</a:t>
            </a:r>
            <a:endParaRPr lang="fi-FI" noProof="0" dirty="0"/>
          </a:p>
        </p:txBody>
      </p:sp>
      <p:sp>
        <p:nvSpPr>
          <p:cNvPr id="3" name="Text Placeholder 2">
            <a:extLst>
              <a:ext uri="{FF2B5EF4-FFF2-40B4-BE49-F238E27FC236}">
                <a16:creationId xmlns:a16="http://schemas.microsoft.com/office/drawing/2014/main" id="{B51629BC-08C4-419B-826A-1BC417210570}"/>
              </a:ext>
            </a:extLst>
          </p:cNvPr>
          <p:cNvSpPr>
            <a:spLocks noGrp="1"/>
          </p:cNvSpPr>
          <p:nvPr>
            <p:ph type="body" idx="1" hasCustomPrompt="1"/>
          </p:nvPr>
        </p:nvSpPr>
        <p:spPr>
          <a:xfrm>
            <a:off x="1389536" y="4191846"/>
            <a:ext cx="9431782" cy="360000"/>
          </a:xfrm>
        </p:spPr>
        <p:txBody>
          <a:bodyPr anchor="ctr" anchorCtr="0"/>
          <a:lstStyle>
            <a:lvl1pPr marL="0" indent="0" algn="ctr">
              <a:spcBef>
                <a:spcPts val="0"/>
              </a:spcBef>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a:t>Click to edit Master text styles</a:t>
            </a:r>
          </a:p>
        </p:txBody>
      </p:sp>
      <p:sp>
        <p:nvSpPr>
          <p:cNvPr id="4" name="Text Placeholder 2">
            <a:extLst>
              <a:ext uri="{FF2B5EF4-FFF2-40B4-BE49-F238E27FC236}">
                <a16:creationId xmlns:a16="http://schemas.microsoft.com/office/drawing/2014/main" id="{4817E27A-D2C6-4E06-80BD-562704DD34C7}"/>
              </a:ext>
            </a:extLst>
          </p:cNvPr>
          <p:cNvSpPr>
            <a:spLocks noGrp="1"/>
          </p:cNvSpPr>
          <p:nvPr>
            <p:ph type="body" idx="10" hasCustomPrompt="1"/>
          </p:nvPr>
        </p:nvSpPr>
        <p:spPr>
          <a:xfrm>
            <a:off x="1389536" y="4560256"/>
            <a:ext cx="9431782" cy="360000"/>
          </a:xfrm>
        </p:spPr>
        <p:txBody>
          <a:bodyPr anchor="ctr" anchorCtr="0"/>
          <a:lstStyle>
            <a:lvl1pPr marL="0" indent="0" algn="ctr">
              <a:spcBef>
                <a:spcPts val="0"/>
              </a:spcBef>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a:t>Click to edit Master text styles</a:t>
            </a:r>
          </a:p>
        </p:txBody>
      </p:sp>
    </p:spTree>
    <p:extLst>
      <p:ext uri="{BB962C8B-B14F-4D97-AF65-F5344CB8AC3E}">
        <p14:creationId xmlns:p14="http://schemas.microsoft.com/office/powerpoint/2010/main" val="814827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5B7F3-1215-4921-A314-96E4FC2B1239}"/>
              </a:ext>
            </a:extLst>
          </p:cNvPr>
          <p:cNvSpPr>
            <a:spLocks noGrp="1"/>
          </p:cNvSpPr>
          <p:nvPr>
            <p:ph type="title"/>
          </p:nvPr>
        </p:nvSpPr>
        <p:spPr>
          <a:xfrm>
            <a:off x="690372" y="365125"/>
            <a:ext cx="10663428" cy="626999"/>
          </a:xfrm>
        </p:spPr>
        <p:txBody>
          <a:bodyPr/>
          <a:lstStyle>
            <a:lvl1pPr>
              <a:defRPr b="0"/>
            </a:lvl1pPr>
          </a:lstStyle>
          <a:p>
            <a:r>
              <a:rPr lang="fi-FI" noProof="0"/>
              <a:t>Muokkaa ots. perustyyl. napsautt.</a:t>
            </a:r>
          </a:p>
        </p:txBody>
      </p:sp>
    </p:spTree>
    <p:extLst>
      <p:ext uri="{BB962C8B-B14F-4D97-AF65-F5344CB8AC3E}">
        <p14:creationId xmlns:p14="http://schemas.microsoft.com/office/powerpoint/2010/main" val="105817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5175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Picture Backgro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uorakulmio 7">
            <a:extLst>
              <a:ext uri="{FF2B5EF4-FFF2-40B4-BE49-F238E27FC236}">
                <a16:creationId xmlns:a16="http://schemas.microsoft.com/office/drawing/2014/main" id="{9282A5A3-ACE7-4C35-9144-BCE922B02060}"/>
              </a:ext>
              <a:ext uri="{C183D7F6-B498-43B3-948B-1728B52AA6E4}">
                <adec:decorative xmlns:adec="http://schemas.microsoft.com/office/drawing/2017/decorative" val="1"/>
              </a:ext>
            </a:extLst>
          </p:cNvPr>
          <p:cNvSpPr/>
          <p:nvPr userDrawn="1"/>
        </p:nvSpPr>
        <p:spPr>
          <a:xfrm>
            <a:off x="0" y="-1"/>
            <a:ext cx="12192000" cy="5936347"/>
          </a:xfrm>
          <a:prstGeom prst="rect">
            <a:avLst/>
          </a:prstGeom>
          <a:solidFill>
            <a:srgbClr val="FFD3B1">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1524000" y="692595"/>
            <a:ext cx="9144000" cy="2387600"/>
          </a:xfrm>
        </p:spPr>
        <p:txBody>
          <a:bodyPr anchor="b"/>
          <a:lstStyle>
            <a:lvl1pPr algn="ctr">
              <a:defRPr sz="7200"/>
            </a:lvl1pPr>
          </a:lstStyle>
          <a:p>
            <a:r>
              <a:rPr lang="fi-FI" noProof="0"/>
              <a:t>Muokkaa ots. perustyyl. napsautt.</a:t>
            </a:r>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1524000" y="3442018"/>
            <a:ext cx="9144000" cy="1655762"/>
          </a:xfrm>
        </p:spPr>
        <p:txBody>
          <a:bodyPr/>
          <a:lstStyle>
            <a:lvl1pPr marL="0" indent="0" algn="ctr">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Muokkaa alaotsikon perustyyliä napsautt.</a:t>
            </a:r>
          </a:p>
        </p:txBody>
      </p:sp>
    </p:spTree>
    <p:extLst>
      <p:ext uri="{BB962C8B-B14F-4D97-AF65-F5344CB8AC3E}">
        <p14:creationId xmlns:p14="http://schemas.microsoft.com/office/powerpoint/2010/main" val="4180072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792000" y="692594"/>
            <a:ext cx="4694400" cy="4784662"/>
          </a:xfrm>
        </p:spPr>
        <p:txBody>
          <a:bodyPr anchor="ctr" anchorCtr="0"/>
          <a:lstStyle>
            <a:lvl1pPr algn="ctr">
              <a:defRPr sz="6000"/>
            </a:lvl1pPr>
          </a:lstStyle>
          <a:p>
            <a:r>
              <a:rPr lang="fi-FI" noProof="0"/>
              <a:t>Muokkaa ots. perustyyl. napsautt.</a:t>
            </a:r>
          </a:p>
        </p:txBody>
      </p:sp>
      <p:sp>
        <p:nvSpPr>
          <p:cNvPr id="4" name="Picture Placeholder 7">
            <a:extLst>
              <a:ext uri="{FF2B5EF4-FFF2-40B4-BE49-F238E27FC236}">
                <a16:creationId xmlns:a16="http://schemas.microsoft.com/office/drawing/2014/main" id="{D72FC982-DA0F-4EC6-9E18-B415AECBABF0}"/>
              </a:ext>
            </a:extLst>
          </p:cNvPr>
          <p:cNvSpPr>
            <a:spLocks noGrp="1"/>
          </p:cNvSpPr>
          <p:nvPr>
            <p:ph type="pic" sz="quarter" idx="13"/>
          </p:nvPr>
        </p:nvSpPr>
        <p:spPr>
          <a:xfrm>
            <a:off x="6096000" y="1"/>
            <a:ext cx="6095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3712017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3608688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tsikko ja tekst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92808"/>
            <a:ext cx="9360000" cy="3639312"/>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3540221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Kaksi sisältökohdett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Content Placeholder 2">
            <a:extLst>
              <a:ext uri="{FF2B5EF4-FFF2-40B4-BE49-F238E27FC236}">
                <a16:creationId xmlns:a16="http://schemas.microsoft.com/office/drawing/2014/main" id="{AC60B309-4C5E-46DE-A832-32BA260737F9}"/>
              </a:ext>
            </a:extLst>
          </p:cNvPr>
          <p:cNvSpPr>
            <a:spLocks noGrp="1"/>
          </p:cNvSpPr>
          <p:nvPr>
            <p:ph idx="10"/>
          </p:nvPr>
        </p:nvSpPr>
        <p:spPr>
          <a:xfrm>
            <a:off x="623093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1981874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2190100"/>
            <a:ext cx="4889066" cy="3342020"/>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Content Placeholder 2">
            <a:extLst>
              <a:ext uri="{FF2B5EF4-FFF2-40B4-BE49-F238E27FC236}">
                <a16:creationId xmlns:a16="http://schemas.microsoft.com/office/drawing/2014/main" id="{AC60B309-4C5E-46DE-A832-32BA260737F9}"/>
              </a:ext>
            </a:extLst>
          </p:cNvPr>
          <p:cNvSpPr>
            <a:spLocks noGrp="1"/>
          </p:cNvSpPr>
          <p:nvPr>
            <p:ph idx="10"/>
          </p:nvPr>
        </p:nvSpPr>
        <p:spPr>
          <a:xfrm>
            <a:off x="6230930" y="2190100"/>
            <a:ext cx="4889066" cy="3342020"/>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Text Placeholder 2">
            <a:extLst>
              <a:ext uri="{FF2B5EF4-FFF2-40B4-BE49-F238E27FC236}">
                <a16:creationId xmlns:a16="http://schemas.microsoft.com/office/drawing/2014/main" id="{07F3B56D-9577-4E8F-BADA-CE87085A9970}"/>
              </a:ext>
            </a:extLst>
          </p:cNvPr>
          <p:cNvSpPr>
            <a:spLocks noGrp="1"/>
          </p:cNvSpPr>
          <p:nvPr>
            <p:ph type="body" idx="11"/>
          </p:nvPr>
        </p:nvSpPr>
        <p:spPr>
          <a:xfrm>
            <a:off x="839789" y="1757429"/>
            <a:ext cx="4887478" cy="3612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
        <p:nvSpPr>
          <p:cNvPr id="7" name="Text Placeholder 4">
            <a:extLst>
              <a:ext uri="{FF2B5EF4-FFF2-40B4-BE49-F238E27FC236}">
                <a16:creationId xmlns:a16="http://schemas.microsoft.com/office/drawing/2014/main" id="{8A5A6492-7F8A-40F8-A303-F85F69C9F3A1}"/>
              </a:ext>
            </a:extLst>
          </p:cNvPr>
          <p:cNvSpPr>
            <a:spLocks noGrp="1"/>
          </p:cNvSpPr>
          <p:nvPr>
            <p:ph type="body" sz="quarter" idx="3"/>
          </p:nvPr>
        </p:nvSpPr>
        <p:spPr>
          <a:xfrm>
            <a:off x="6230930" y="1757429"/>
            <a:ext cx="4887478" cy="3612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Tree>
    <p:extLst>
      <p:ext uri="{BB962C8B-B14F-4D97-AF65-F5344CB8AC3E}">
        <p14:creationId xmlns:p14="http://schemas.microsoft.com/office/powerpoint/2010/main" val="866744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838200" y="365125"/>
            <a:ext cx="4889066" cy="1033907"/>
          </a:xfrm>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endParaRPr lang="fi-FI" noProof="0" dirty="0"/>
          </a:p>
        </p:txBody>
      </p:sp>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6096000" y="1"/>
            <a:ext cx="6095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230418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s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838200" y="365125"/>
            <a:ext cx="4889066" cy="1033907"/>
          </a:xfrm>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endParaRPr lang="fi-FI" noProof="0" dirty="0"/>
          </a:p>
        </p:txBody>
      </p:sp>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6345937" y="274319"/>
            <a:ext cx="5591556" cy="263347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
        <p:nvSpPr>
          <p:cNvPr id="7" name="Picture Placeholder 7">
            <a:extLst>
              <a:ext uri="{FF2B5EF4-FFF2-40B4-BE49-F238E27FC236}">
                <a16:creationId xmlns:a16="http://schemas.microsoft.com/office/drawing/2014/main" id="{AE8BC2DE-23EE-4F0E-A759-42E68FCA6E74}"/>
              </a:ext>
            </a:extLst>
          </p:cNvPr>
          <p:cNvSpPr>
            <a:spLocks noGrp="1"/>
          </p:cNvSpPr>
          <p:nvPr>
            <p:ph type="pic" sz="quarter" idx="14"/>
          </p:nvPr>
        </p:nvSpPr>
        <p:spPr>
          <a:xfrm>
            <a:off x="6345937" y="3054095"/>
            <a:ext cx="5591556" cy="263347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3021953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Suorakulmio 12">
            <a:extLst>
              <a:ext uri="{FF2B5EF4-FFF2-40B4-BE49-F238E27FC236}">
                <a16:creationId xmlns:a16="http://schemas.microsoft.com/office/drawing/2014/main" id="{D1E499DF-39A6-429A-A8B5-51C710E9F188}"/>
              </a:ext>
              <a:ext uri="{C183D7F6-B498-43B3-948B-1728B52AA6E4}">
                <adec:decorative xmlns:adec="http://schemas.microsoft.com/office/drawing/2017/decorative" val="1"/>
              </a:ext>
            </a:extLst>
          </p:cNvPr>
          <p:cNvSpPr/>
          <p:nvPr userDrawn="1"/>
        </p:nvSpPr>
        <p:spPr>
          <a:xfrm>
            <a:off x="0" y="5894173"/>
            <a:ext cx="12192000" cy="963826"/>
          </a:xfrm>
          <a:prstGeom prst="rect">
            <a:avLst/>
          </a:prstGeom>
          <a:solidFill>
            <a:srgbClr val="FFD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2" name="Title Placeholder 1">
            <a:extLst>
              <a:ext uri="{FF2B5EF4-FFF2-40B4-BE49-F238E27FC236}">
                <a16:creationId xmlns:a16="http://schemas.microsoft.com/office/drawing/2014/main" id="{102BCEDC-5BF0-4641-B029-97A0073B2CA6}"/>
              </a:ext>
            </a:extLst>
          </p:cNvPr>
          <p:cNvSpPr>
            <a:spLocks noGrp="1"/>
          </p:cNvSpPr>
          <p:nvPr>
            <p:ph type="title"/>
          </p:nvPr>
        </p:nvSpPr>
        <p:spPr>
          <a:xfrm>
            <a:off x="838200" y="365125"/>
            <a:ext cx="10515600" cy="1033907"/>
          </a:xfrm>
          <a:prstGeom prst="rect">
            <a:avLst/>
          </a:prstGeom>
        </p:spPr>
        <p:txBody>
          <a:bodyPr vert="horz" lIns="0" tIns="0" rIns="0" bIns="0" rtlCol="0" anchor="b" anchorCtr="0">
            <a:noAutofit/>
          </a:bodyPr>
          <a:lstStyle/>
          <a:p>
            <a:r>
              <a:rPr lang="fi-FI" noProof="0"/>
              <a:t>Muokkaa ots. perustyyl. napsautt.</a:t>
            </a:r>
          </a:p>
        </p:txBody>
      </p:sp>
      <p:sp>
        <p:nvSpPr>
          <p:cNvPr id="3" name="Text Placeholder 2">
            <a:extLst>
              <a:ext uri="{FF2B5EF4-FFF2-40B4-BE49-F238E27FC236}">
                <a16:creationId xmlns:a16="http://schemas.microsoft.com/office/drawing/2014/main" id="{F8F58EF0-5CC6-4362-996D-AE27B9C25A25}"/>
              </a:ext>
            </a:extLst>
          </p:cNvPr>
          <p:cNvSpPr>
            <a:spLocks noGrp="1"/>
          </p:cNvSpPr>
          <p:nvPr>
            <p:ph type="body" idx="1"/>
          </p:nvPr>
        </p:nvSpPr>
        <p:spPr>
          <a:xfrm>
            <a:off x="838200" y="1892808"/>
            <a:ext cx="10515600" cy="3639312"/>
          </a:xfrm>
          <a:prstGeom prst="rect">
            <a:avLst/>
          </a:prstGeom>
        </p:spPr>
        <p:txBody>
          <a:bodyPr vert="horz" lIns="0" tIns="0" rIns="0" bIns="0" rtlCol="0">
            <a:noAutofit/>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TextBox 5">
            <a:extLst>
              <a:ext uri="{FF2B5EF4-FFF2-40B4-BE49-F238E27FC236}">
                <a16:creationId xmlns:a16="http://schemas.microsoft.com/office/drawing/2014/main" id="{B0DB7AEB-FC4F-44E0-8373-3FBAF0071727}"/>
              </a:ext>
            </a:extLst>
          </p:cNvPr>
          <p:cNvSpPr txBox="1"/>
          <p:nvPr userDrawn="1"/>
        </p:nvSpPr>
        <p:spPr>
          <a:xfrm>
            <a:off x="2971800" y="6240780"/>
            <a:ext cx="6249924" cy="276999"/>
          </a:xfrm>
          <a:prstGeom prst="rect">
            <a:avLst/>
          </a:prstGeom>
          <a:noFill/>
        </p:spPr>
        <p:txBody>
          <a:bodyPr wrap="square" lIns="0" tIns="0" rIns="0" bIns="0" rtlCol="0" anchor="ctr" anchorCtr="0">
            <a:spAutoFit/>
          </a:bodyPr>
          <a:lstStyle/>
          <a:p>
            <a:pPr algn="ctr"/>
            <a:r>
              <a:rPr lang="fi-FI" noProof="0"/>
              <a:t>Uudistuva ja osaava Suomi 2021–2027</a:t>
            </a:r>
          </a:p>
        </p:txBody>
      </p:sp>
      <p:pic>
        <p:nvPicPr>
          <p:cNvPr id="10" name="Kuva 8">
            <a:extLst>
              <a:ext uri="{FF2B5EF4-FFF2-40B4-BE49-F238E27FC236}">
                <a16:creationId xmlns:a16="http://schemas.microsoft.com/office/drawing/2014/main" id="{52E1622E-5A65-4724-91BA-D79AA8AD7880}"/>
              </a:ext>
              <a:ext uri="{C183D7F6-B498-43B3-948B-1728B52AA6E4}">
                <adec:decorative xmlns:adec="http://schemas.microsoft.com/office/drawing/2017/decorative" val="1"/>
              </a:ext>
            </a:extLst>
          </p:cNvPr>
          <p:cNvPicPr>
            <a:picLocks noChangeAspect="1"/>
          </p:cNvPicPr>
          <p:nvPr userDrawn="1"/>
        </p:nvPicPr>
        <p:blipFill>
          <a:blip r:embed="rId16"/>
          <a:stretch>
            <a:fillRect/>
          </a:stretch>
        </p:blipFill>
        <p:spPr>
          <a:xfrm>
            <a:off x="146219" y="6048766"/>
            <a:ext cx="3153035" cy="661519"/>
          </a:xfrm>
          <a:prstGeom prst="rect">
            <a:avLst/>
          </a:prstGeom>
        </p:spPr>
      </p:pic>
      <p:pic>
        <p:nvPicPr>
          <p:cNvPr id="18" name="Kuva 17">
            <a:extLst>
              <a:ext uri="{FF2B5EF4-FFF2-40B4-BE49-F238E27FC236}">
                <a16:creationId xmlns:a16="http://schemas.microsoft.com/office/drawing/2014/main" id="{A1D9226C-3DB4-4410-97BA-0F53F9901619}"/>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9484227" y="5882312"/>
            <a:ext cx="2707773" cy="950974"/>
          </a:xfrm>
          <a:prstGeom prst="rect">
            <a:avLst/>
          </a:prstGeom>
        </p:spPr>
      </p:pic>
    </p:spTree>
    <p:extLst>
      <p:ext uri="{BB962C8B-B14F-4D97-AF65-F5344CB8AC3E}">
        <p14:creationId xmlns:p14="http://schemas.microsoft.com/office/powerpoint/2010/main" val="4203154310"/>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7" r:id="rId3"/>
    <p:sldLayoutId id="2147483650" r:id="rId4"/>
    <p:sldLayoutId id="2147483662" r:id="rId5"/>
    <p:sldLayoutId id="2147483664" r:id="rId6"/>
    <p:sldLayoutId id="2147483665" r:id="rId7"/>
    <p:sldLayoutId id="2147483666" r:id="rId8"/>
    <p:sldLayoutId id="2147483668" r:id="rId9"/>
    <p:sldLayoutId id="2147483669" r:id="rId10"/>
    <p:sldLayoutId id="2147483670" r:id="rId11"/>
    <p:sldLayoutId id="2147483651" r:id="rId12"/>
    <p:sldLayoutId id="2147483654" r:id="rId13"/>
    <p:sldLayoutId id="2147483655" r:id="rId14"/>
  </p:sldLayoutIdLst>
  <p:hf sldNum="0" hdr="0" ftr="0" dt="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9.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9.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9.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5.xml"/><Relationship Id="rId1" Type="http://schemas.openxmlformats.org/officeDocument/2006/relationships/slideLayout" Target="../slideLayouts/slideLayout13.xml"/><Relationship Id="rId4" Type="http://schemas.openxmlformats.org/officeDocument/2006/relationships/hyperlink" Target="http://www.rakennerahastot.fi/"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9F52-D099-4F59-B334-EDEB5AD1ACE8}"/>
              </a:ext>
            </a:extLst>
          </p:cNvPr>
          <p:cNvSpPr>
            <a:spLocks noGrp="1"/>
          </p:cNvSpPr>
          <p:nvPr>
            <p:ph type="ctrTitle"/>
          </p:nvPr>
        </p:nvSpPr>
        <p:spPr/>
        <p:txBody>
          <a:bodyPr/>
          <a:lstStyle/>
          <a:p>
            <a:r>
              <a:rPr lang="fi-FI" sz="4800" dirty="0"/>
              <a:t>Palkkakustannuksia koskevat kustannusmallit</a:t>
            </a:r>
          </a:p>
        </p:txBody>
      </p:sp>
      <p:sp>
        <p:nvSpPr>
          <p:cNvPr id="3" name="Subtitle 2">
            <a:extLst>
              <a:ext uri="{FF2B5EF4-FFF2-40B4-BE49-F238E27FC236}">
                <a16:creationId xmlns:a16="http://schemas.microsoft.com/office/drawing/2014/main" id="{8649CE0E-B4B2-4351-A091-4E35FD6401CE}"/>
              </a:ext>
            </a:extLst>
          </p:cNvPr>
          <p:cNvSpPr>
            <a:spLocks noGrp="1"/>
          </p:cNvSpPr>
          <p:nvPr>
            <p:ph type="subTitle" idx="1"/>
          </p:nvPr>
        </p:nvSpPr>
        <p:spPr/>
        <p:txBody>
          <a:bodyPr/>
          <a:lstStyle/>
          <a:p>
            <a:pPr>
              <a:spcBef>
                <a:spcPts val="0"/>
              </a:spcBef>
            </a:pPr>
            <a:r>
              <a:rPr lang="fi-FI" sz="2000" cap="none" dirty="0"/>
              <a:t>Uudistuva ja osaava Suomi 2021-2027 – </a:t>
            </a:r>
          </a:p>
          <a:p>
            <a:pPr>
              <a:spcBef>
                <a:spcPts val="0"/>
              </a:spcBef>
            </a:pPr>
            <a:r>
              <a:rPr lang="fi-FI" sz="2000" cap="none" dirty="0"/>
              <a:t>alue- ja rakennepolitiikan ohjelman </a:t>
            </a:r>
          </a:p>
          <a:p>
            <a:pPr>
              <a:spcBef>
                <a:spcPts val="0"/>
              </a:spcBef>
            </a:pPr>
            <a:r>
              <a:rPr lang="fi-FI" sz="2000" cap="none" dirty="0"/>
              <a:t>käynnistäminen Kainuussa 14.12.2021</a:t>
            </a:r>
          </a:p>
          <a:p>
            <a:endParaRPr lang="fi-FI" sz="2000" cap="none" dirty="0">
              <a:latin typeface="+mj-lt"/>
            </a:endParaRPr>
          </a:p>
          <a:p>
            <a:pPr>
              <a:spcBef>
                <a:spcPts val="0"/>
              </a:spcBef>
            </a:pPr>
            <a:r>
              <a:rPr lang="fi-FI" sz="1800" cap="none" dirty="0">
                <a:latin typeface="+mj-lt"/>
              </a:rPr>
              <a:t>Annukka Koskelo, rahoitusasiantuntija</a:t>
            </a:r>
          </a:p>
          <a:p>
            <a:pPr>
              <a:spcBef>
                <a:spcPts val="0"/>
              </a:spcBef>
            </a:pPr>
            <a:r>
              <a:rPr lang="fi-FI" sz="1800" cap="none" dirty="0">
                <a:latin typeface="+mj-lt"/>
              </a:rPr>
              <a:t>Pohjois-Pohjanmaan ELY-keskus</a:t>
            </a:r>
          </a:p>
        </p:txBody>
      </p:sp>
      <p:pic>
        <p:nvPicPr>
          <p:cNvPr id="5" name="Kuva 4">
            <a:extLst>
              <a:ext uri="{FF2B5EF4-FFF2-40B4-BE49-F238E27FC236}">
                <a16:creationId xmlns:a16="http://schemas.microsoft.com/office/drawing/2014/main" id="{ABA72576-4170-4FF4-BD79-4A1D9AF2A4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96026" y="2329755"/>
            <a:ext cx="2981446" cy="2981446"/>
          </a:xfrm>
          <a:prstGeom prst="rect">
            <a:avLst/>
          </a:prstGeom>
        </p:spPr>
      </p:pic>
    </p:spTree>
    <p:extLst>
      <p:ext uri="{BB962C8B-B14F-4D97-AF65-F5344CB8AC3E}">
        <p14:creationId xmlns:p14="http://schemas.microsoft.com/office/powerpoint/2010/main" val="3282159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645D1BD-083E-411B-B903-13A98D108AF1}"/>
              </a:ext>
            </a:extLst>
          </p:cNvPr>
          <p:cNvSpPr>
            <a:spLocks noGrp="1"/>
          </p:cNvSpPr>
          <p:nvPr>
            <p:ph type="title"/>
          </p:nvPr>
        </p:nvSpPr>
        <p:spPr>
          <a:xfrm>
            <a:off x="838200" y="383413"/>
            <a:ext cx="2868168" cy="5243195"/>
          </a:xfrm>
        </p:spPr>
        <p:txBody>
          <a:bodyPr/>
          <a:lstStyle/>
          <a:p>
            <a:r>
              <a:rPr lang="fi-FI" sz="3200" dirty="0"/>
              <a:t>Yksikkö-kustannus-malli &amp;</a:t>
            </a:r>
            <a:br>
              <a:rPr lang="fi-FI" sz="3200" dirty="0"/>
            </a:br>
            <a:br>
              <a:rPr lang="fi-FI" sz="3200" dirty="0"/>
            </a:br>
            <a:br>
              <a:rPr lang="fi-FI" sz="3200" dirty="0"/>
            </a:br>
            <a:br>
              <a:rPr lang="fi-FI" sz="3200" dirty="0"/>
            </a:br>
            <a:br>
              <a:rPr lang="fi-FI" sz="3200" dirty="0"/>
            </a:br>
            <a:br>
              <a:rPr lang="fi-FI" sz="3200" dirty="0"/>
            </a:br>
            <a:br>
              <a:rPr lang="fi-FI" sz="3200" dirty="0"/>
            </a:br>
            <a:r>
              <a:rPr lang="fi-FI" sz="3200" dirty="0"/>
              <a:t> </a:t>
            </a:r>
          </a:p>
        </p:txBody>
      </p:sp>
      <p:pic>
        <p:nvPicPr>
          <p:cNvPr id="7" name="Kuva 6">
            <a:extLst>
              <a:ext uri="{FF2B5EF4-FFF2-40B4-BE49-F238E27FC236}">
                <a16:creationId xmlns:a16="http://schemas.microsoft.com/office/drawing/2014/main" id="{9F24C708-A155-41BF-AE4E-0DE5AF3DAB66}"/>
              </a:ext>
            </a:extLst>
          </p:cNvPr>
          <p:cNvPicPr>
            <a:picLocks noChangeAspect="1"/>
          </p:cNvPicPr>
          <p:nvPr/>
        </p:nvPicPr>
        <p:blipFill>
          <a:blip r:embed="rId3"/>
          <a:stretch>
            <a:fillRect/>
          </a:stretch>
        </p:blipFill>
        <p:spPr>
          <a:xfrm>
            <a:off x="4519257" y="383413"/>
            <a:ext cx="7001256" cy="5019820"/>
          </a:xfrm>
          <a:prstGeom prst="rect">
            <a:avLst/>
          </a:prstGeom>
        </p:spPr>
      </p:pic>
      <p:pic>
        <p:nvPicPr>
          <p:cNvPr id="4" name="Kuva 3">
            <a:extLst>
              <a:ext uri="{FF2B5EF4-FFF2-40B4-BE49-F238E27FC236}">
                <a16:creationId xmlns:a16="http://schemas.microsoft.com/office/drawing/2014/main" id="{CA2D84B6-6E09-48D3-9055-37E69301EA7D}"/>
              </a:ext>
            </a:extLst>
          </p:cNvPr>
          <p:cNvPicPr>
            <a:picLocks noChangeAspect="1"/>
          </p:cNvPicPr>
          <p:nvPr/>
        </p:nvPicPr>
        <p:blipFill>
          <a:blip r:embed="rId4"/>
          <a:stretch>
            <a:fillRect/>
          </a:stretch>
        </p:blipFill>
        <p:spPr>
          <a:xfrm>
            <a:off x="838200" y="2559201"/>
            <a:ext cx="3147333" cy="891617"/>
          </a:xfrm>
          <a:prstGeom prst="rect">
            <a:avLst/>
          </a:prstGeom>
        </p:spPr>
      </p:pic>
    </p:spTree>
    <p:extLst>
      <p:ext uri="{BB962C8B-B14F-4D97-AF65-F5344CB8AC3E}">
        <p14:creationId xmlns:p14="http://schemas.microsoft.com/office/powerpoint/2010/main" val="3964215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F4AAF-2876-48B4-B214-71FFE3CC83C7}"/>
              </a:ext>
            </a:extLst>
          </p:cNvPr>
          <p:cNvSpPr>
            <a:spLocks noGrp="1"/>
          </p:cNvSpPr>
          <p:nvPr>
            <p:ph type="title"/>
          </p:nvPr>
        </p:nvSpPr>
        <p:spPr>
          <a:xfrm>
            <a:off x="1380109" y="749431"/>
            <a:ext cx="9431782" cy="2852737"/>
          </a:xfrm>
        </p:spPr>
        <p:txBody>
          <a:bodyPr/>
          <a:lstStyle/>
          <a:p>
            <a:r>
              <a:rPr lang="fi-FI" sz="4000" dirty="0"/>
              <a:t>2) Palkkakustannusten vakiosivukulumalli</a:t>
            </a:r>
            <a:br>
              <a:rPr lang="fi-FI" sz="4000" dirty="0"/>
            </a:br>
            <a:r>
              <a:rPr lang="fi-FI" sz="1800" dirty="0"/>
              <a:t>Tukikelpoisuusasetus 866/2021, 7§</a:t>
            </a:r>
          </a:p>
        </p:txBody>
      </p:sp>
    </p:spTree>
    <p:extLst>
      <p:ext uri="{BB962C8B-B14F-4D97-AF65-F5344CB8AC3E}">
        <p14:creationId xmlns:p14="http://schemas.microsoft.com/office/powerpoint/2010/main" val="2830840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EAAA565-DD3F-40E5-90EF-10490F7C1D78}"/>
              </a:ext>
            </a:extLst>
          </p:cNvPr>
          <p:cNvSpPr>
            <a:spLocks noGrp="1"/>
          </p:cNvSpPr>
          <p:nvPr>
            <p:ph type="title"/>
          </p:nvPr>
        </p:nvSpPr>
        <p:spPr/>
        <p:txBody>
          <a:bodyPr/>
          <a:lstStyle/>
          <a:p>
            <a:r>
              <a:rPr lang="fi-FI" sz="3200" dirty="0"/>
              <a:t>Palkkakustannusten vakiosivukulumalli		1/2</a:t>
            </a:r>
            <a:br>
              <a:rPr lang="fi-FI" sz="3200" dirty="0"/>
            </a:br>
            <a:endParaRPr lang="fi-FI" sz="3200" dirty="0"/>
          </a:p>
        </p:txBody>
      </p:sp>
      <p:sp>
        <p:nvSpPr>
          <p:cNvPr id="3" name="Sisällön paikkamerkki 2">
            <a:extLst>
              <a:ext uri="{FF2B5EF4-FFF2-40B4-BE49-F238E27FC236}">
                <a16:creationId xmlns:a16="http://schemas.microsoft.com/office/drawing/2014/main" id="{500B0AE3-3DD0-41ED-A8A3-D36550A91893}"/>
              </a:ext>
            </a:extLst>
          </p:cNvPr>
          <p:cNvSpPr>
            <a:spLocks noGrp="1"/>
          </p:cNvSpPr>
          <p:nvPr>
            <p:ph idx="1"/>
          </p:nvPr>
        </p:nvSpPr>
        <p:spPr>
          <a:xfrm>
            <a:off x="838200" y="1150248"/>
            <a:ext cx="10250009" cy="3645334"/>
          </a:xfrm>
        </p:spPr>
        <p:txBody>
          <a:bodyPr/>
          <a:lstStyle/>
          <a:p>
            <a:pPr>
              <a:buFont typeface="Wingdings" panose="05000000000000000000" pitchFamily="2" charset="2"/>
              <a:buChar char="ü"/>
            </a:pPr>
            <a:r>
              <a:rPr lang="fi-FI" sz="1800" dirty="0"/>
              <a:t>Palkkakustannukset ilman sivukuluja ja lomarahaa korvataan </a:t>
            </a:r>
            <a:r>
              <a:rPr lang="fi-FI" sz="1800" b="1" dirty="0"/>
              <a:t>tosiasiallisesti aiheutuneisiin ja maksettuihin tukikelpoisiin kustannuksiin perustuen </a:t>
            </a:r>
            <a:r>
              <a:rPr lang="fi-FI" sz="1800" dirty="0"/>
              <a:t>ja lakiin perustuvat työnantajan </a:t>
            </a:r>
            <a:r>
              <a:rPr lang="fi-FI" sz="1800" b="1" dirty="0"/>
              <a:t>sivukulut </a:t>
            </a:r>
            <a:r>
              <a:rPr lang="fi-FI" sz="1800" dirty="0"/>
              <a:t>ja virka- tai työehtosopimukseen perustuvat lomarahat </a:t>
            </a:r>
            <a:r>
              <a:rPr lang="fi-FI" sz="1800" b="1" dirty="0"/>
              <a:t>keskimääräisenä prosenttimääräisenä osuutena </a:t>
            </a:r>
            <a:r>
              <a:rPr lang="fi-FI" sz="1800" dirty="0"/>
              <a:t>välittömistä palkkakustannuksista (</a:t>
            </a:r>
            <a:r>
              <a:rPr lang="fi-FI" sz="1800" dirty="0" err="1"/>
              <a:t>vakiosivukuluprosenttiosuus</a:t>
            </a:r>
            <a:r>
              <a:rPr lang="fi-FI" sz="1800" dirty="0"/>
              <a:t>)</a:t>
            </a:r>
          </a:p>
          <a:p>
            <a:pPr>
              <a:buFont typeface="Wingdings" panose="05000000000000000000" pitchFamily="2" charset="2"/>
              <a:buChar char="ü"/>
            </a:pPr>
            <a:r>
              <a:rPr lang="fi-FI" sz="1800" dirty="0"/>
              <a:t>Prosenttiosuus kattaa työnantajan </a:t>
            </a:r>
            <a:r>
              <a:rPr lang="fi-FI" sz="1800" b="1" dirty="0"/>
              <a:t>laskennalliset lakisääteiset sivukulut ja lomarahan</a:t>
            </a:r>
          </a:p>
          <a:p>
            <a:pPr>
              <a:buFont typeface="Wingdings" panose="05000000000000000000" pitchFamily="2" charset="2"/>
              <a:buChar char="ü"/>
            </a:pPr>
            <a:r>
              <a:rPr lang="fi-FI" sz="1800" dirty="0"/>
              <a:t>Yksi yhteinen vakiosivukuluprosentti kaikille toimijoille </a:t>
            </a:r>
            <a:r>
              <a:rPr lang="fi-FI" sz="1800" b="1" dirty="0"/>
              <a:t>26,44%, AMK-opetushenkilöstön </a:t>
            </a:r>
            <a:r>
              <a:rPr lang="fi-FI" sz="1800" dirty="0"/>
              <a:t>osalta </a:t>
            </a:r>
            <a:r>
              <a:rPr lang="fi-FI" sz="1800" b="1" dirty="0"/>
              <a:t>20,42%</a:t>
            </a:r>
          </a:p>
          <a:p>
            <a:pPr>
              <a:buFont typeface="Wingdings" panose="05000000000000000000" pitchFamily="2" charset="2"/>
              <a:buChar char="ü"/>
            </a:pPr>
            <a:r>
              <a:rPr lang="fi-FI" sz="1800" dirty="0"/>
              <a:t>Vakiosivukuluprosentin mukauttamismenetelmä: </a:t>
            </a:r>
          </a:p>
          <a:p>
            <a:pPr marL="457200" lvl="1" indent="0">
              <a:buNone/>
            </a:pPr>
            <a:r>
              <a:rPr lang="fi-FI" dirty="0"/>
              <a:t>Mikäli sivukuluprosenteissa tapahtuisi yli 5% muutos, harkitsee hallintoviranomainen vakiosivukuluprosentin muutosta </a:t>
            </a:r>
          </a:p>
          <a:p>
            <a:pPr marL="457200" lvl="1" indent="0">
              <a:buNone/>
            </a:pPr>
            <a:r>
              <a:rPr lang="fi-FI" b="1" dirty="0"/>
              <a:t>-&gt;</a:t>
            </a:r>
            <a:r>
              <a:rPr lang="fi-FI" dirty="0"/>
              <a:t> muutos koskisi vain uusia hankkeita </a:t>
            </a:r>
          </a:p>
          <a:p>
            <a:pPr marL="457200" lvl="1" indent="0">
              <a:buNone/>
            </a:pPr>
            <a:r>
              <a:rPr lang="fi-FI" b="1" dirty="0"/>
              <a:t>-&gt;</a:t>
            </a:r>
            <a:r>
              <a:rPr lang="fi-FI" dirty="0"/>
              <a:t> sivukuluprosentti ei muutu kesken hankkeen toteuttamisaikaa</a:t>
            </a:r>
          </a:p>
          <a:p>
            <a:pPr>
              <a:buFont typeface="Wingdings" panose="05000000000000000000" pitchFamily="2" charset="2"/>
              <a:buChar char="ü"/>
            </a:pPr>
            <a:r>
              <a:rPr lang="fi-FI" sz="1800" dirty="0" err="1"/>
              <a:t>Vakiosivukuluprosenttiosuus</a:t>
            </a:r>
            <a:r>
              <a:rPr lang="fi-FI" sz="1800" dirty="0"/>
              <a:t> ei kata </a:t>
            </a:r>
            <a:r>
              <a:rPr lang="fi-FI" sz="1800" b="1" dirty="0"/>
              <a:t>vuosiloma-ajan ja vapaajaksojen palkkojen kustannuksia </a:t>
            </a:r>
          </a:p>
          <a:p>
            <a:pPr marL="914400" lvl="2" indent="0">
              <a:buNone/>
            </a:pPr>
            <a:r>
              <a:rPr lang="fi-FI" dirty="0"/>
              <a:t>korvataan tosiasiallisesti aiheutuneisiin ja maksettuihin tukikelpoisiin kustannuksiin perustuen</a:t>
            </a:r>
          </a:p>
          <a:p>
            <a:pPr marL="457200" lvl="1" indent="0">
              <a:buNone/>
            </a:pPr>
            <a:endParaRPr lang="fi-FI" dirty="0"/>
          </a:p>
          <a:p>
            <a:pPr>
              <a:buFont typeface="Wingdings" panose="05000000000000000000" pitchFamily="2" charset="2"/>
              <a:buChar char="ü"/>
            </a:pPr>
            <a:endParaRPr lang="fi-FI" sz="2400" b="1" dirty="0"/>
          </a:p>
        </p:txBody>
      </p:sp>
      <p:pic>
        <p:nvPicPr>
          <p:cNvPr id="5" name="Kuva 4" descr="Kuva, joka sisältää kohteen biljardipallo, urheilu&#10;&#10;Kuvaus luotu automaattisesti">
            <a:extLst>
              <a:ext uri="{FF2B5EF4-FFF2-40B4-BE49-F238E27FC236}">
                <a16:creationId xmlns:a16="http://schemas.microsoft.com/office/drawing/2014/main" id="{CDFC125F-306B-4FF8-80AE-E063BC66A8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85060" y="2613526"/>
            <a:ext cx="1979362" cy="1979362"/>
          </a:xfrm>
          <a:prstGeom prst="rect">
            <a:avLst/>
          </a:prstGeom>
        </p:spPr>
      </p:pic>
      <p:sp>
        <p:nvSpPr>
          <p:cNvPr id="6" name="Nuoli: Oikea 5">
            <a:extLst>
              <a:ext uri="{FF2B5EF4-FFF2-40B4-BE49-F238E27FC236}">
                <a16:creationId xmlns:a16="http://schemas.microsoft.com/office/drawing/2014/main" id="{4108709F-022F-460D-8531-8F99FF13CB36}"/>
              </a:ext>
            </a:extLst>
          </p:cNvPr>
          <p:cNvSpPr/>
          <p:nvPr/>
        </p:nvSpPr>
        <p:spPr>
          <a:xfrm>
            <a:off x="989274" y="4795582"/>
            <a:ext cx="597159" cy="270588"/>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solidFill>
                <a:schemeClr val="accent6">
                  <a:lumMod val="50000"/>
                </a:schemeClr>
              </a:solidFill>
              <a:highlight>
                <a:srgbClr val="000000"/>
              </a:highlight>
            </a:endParaRPr>
          </a:p>
        </p:txBody>
      </p:sp>
    </p:spTree>
    <p:extLst>
      <p:ext uri="{BB962C8B-B14F-4D97-AF65-F5344CB8AC3E}">
        <p14:creationId xmlns:p14="http://schemas.microsoft.com/office/powerpoint/2010/main" val="899432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yöristetty suorakulmio 2" descr="Tekstilaatikoita">
            <a:extLst>
              <a:ext uri="{FF2B5EF4-FFF2-40B4-BE49-F238E27FC236}">
                <a16:creationId xmlns:a16="http://schemas.microsoft.com/office/drawing/2014/main" id="{3912E69F-A3F1-405D-86DD-D8F5C1073A1A}"/>
              </a:ext>
            </a:extLst>
          </p:cNvPr>
          <p:cNvSpPr/>
          <p:nvPr/>
        </p:nvSpPr>
        <p:spPr>
          <a:xfrm>
            <a:off x="1207481" y="2043485"/>
            <a:ext cx="9383656" cy="803082"/>
          </a:xfrm>
          <a:prstGeom prst="roundRect">
            <a:avLst/>
          </a:prstGeom>
          <a:solidFill>
            <a:srgbClr val="FFD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fi-FI" sz="2200" dirty="0">
              <a:solidFill>
                <a:schemeClr val="tx1"/>
              </a:solidFill>
            </a:endParaRPr>
          </a:p>
          <a:p>
            <a:pPr algn="ctr">
              <a:lnSpc>
                <a:spcPct val="95000"/>
              </a:lnSpc>
            </a:pPr>
            <a:r>
              <a:rPr lang="fi-FI" sz="2200" dirty="0">
                <a:solidFill>
                  <a:schemeClr val="tx1"/>
                </a:solidFill>
              </a:rPr>
              <a:t>hankehenkilöstön tosiasiallisesti aiheutuneet ja maksetut tukikelpoiset palkkakulut x kiinteä ennalta määritetty prosenttiosuus </a:t>
            </a:r>
          </a:p>
          <a:p>
            <a:pPr algn="ctr">
              <a:lnSpc>
                <a:spcPct val="95000"/>
              </a:lnSpc>
            </a:pPr>
            <a:endParaRPr lang="fi-FI" sz="2200" b="1" dirty="0">
              <a:solidFill>
                <a:schemeClr val="tx1"/>
              </a:solidFill>
              <a:ea typeface="Tahoma" panose="020B0604030504040204" pitchFamily="34" charset="0"/>
              <a:cs typeface="Tahoma" panose="020B0604030504040204" pitchFamily="34" charset="0"/>
            </a:endParaRPr>
          </a:p>
        </p:txBody>
      </p:sp>
      <p:sp>
        <p:nvSpPr>
          <p:cNvPr id="2" name="Otsikko 1">
            <a:extLst>
              <a:ext uri="{FF2B5EF4-FFF2-40B4-BE49-F238E27FC236}">
                <a16:creationId xmlns:a16="http://schemas.microsoft.com/office/drawing/2014/main" id="{3EAAA565-DD3F-40E5-90EF-10490F7C1D78}"/>
              </a:ext>
            </a:extLst>
          </p:cNvPr>
          <p:cNvSpPr>
            <a:spLocks noGrp="1"/>
          </p:cNvSpPr>
          <p:nvPr>
            <p:ph type="title"/>
          </p:nvPr>
        </p:nvSpPr>
        <p:spPr/>
        <p:txBody>
          <a:bodyPr/>
          <a:lstStyle/>
          <a:p>
            <a:r>
              <a:rPr lang="fi-FI" sz="3200" dirty="0"/>
              <a:t>Palkkakustannusten vakiosivukulumalli		2/2</a:t>
            </a:r>
            <a:br>
              <a:rPr lang="fi-FI" sz="3200" dirty="0"/>
            </a:br>
            <a:endParaRPr lang="fi-FI" sz="3200" dirty="0"/>
          </a:p>
        </p:txBody>
      </p:sp>
      <p:sp>
        <p:nvSpPr>
          <p:cNvPr id="3" name="Sisällön paikkamerkki 2">
            <a:extLst>
              <a:ext uri="{FF2B5EF4-FFF2-40B4-BE49-F238E27FC236}">
                <a16:creationId xmlns:a16="http://schemas.microsoft.com/office/drawing/2014/main" id="{500B0AE3-3DD0-41ED-A8A3-D36550A91893}"/>
              </a:ext>
            </a:extLst>
          </p:cNvPr>
          <p:cNvSpPr>
            <a:spLocks noGrp="1"/>
          </p:cNvSpPr>
          <p:nvPr>
            <p:ph idx="1"/>
          </p:nvPr>
        </p:nvSpPr>
        <p:spPr>
          <a:xfrm>
            <a:off x="838200" y="1023900"/>
            <a:ext cx="10667035" cy="3645334"/>
          </a:xfrm>
        </p:spPr>
        <p:txBody>
          <a:bodyPr/>
          <a:lstStyle/>
          <a:p>
            <a:pPr marL="457200" lvl="1" indent="0">
              <a:buNone/>
            </a:pPr>
            <a:endParaRPr lang="fi-FI" sz="2000" dirty="0"/>
          </a:p>
          <a:p>
            <a:pPr>
              <a:buFont typeface="Wingdings" panose="05000000000000000000" pitchFamily="2" charset="2"/>
              <a:buChar char="ü"/>
            </a:pPr>
            <a:r>
              <a:rPr lang="fi-FI" dirty="0"/>
              <a:t>Vakiosivukuluprosenttia sovellettaessa palkkakustannusten sivukulut ja lomaraha lasketaan seuraavasti: </a:t>
            </a:r>
          </a:p>
          <a:p>
            <a:pPr marL="457200" lvl="1" indent="0" algn="ctr">
              <a:buNone/>
            </a:pPr>
            <a:endParaRPr lang="fi-FI" sz="2200" dirty="0"/>
          </a:p>
          <a:p>
            <a:pPr marL="457200" lvl="1" indent="0" algn="ctr">
              <a:buNone/>
            </a:pPr>
            <a:r>
              <a:rPr lang="fi-FI" sz="2200" dirty="0"/>
              <a:t> </a:t>
            </a:r>
          </a:p>
          <a:p>
            <a:pPr marL="457200" lvl="1" indent="0">
              <a:buNone/>
            </a:pPr>
            <a:r>
              <a:rPr lang="fi-FI" sz="2200" dirty="0"/>
              <a:t> </a:t>
            </a:r>
          </a:p>
          <a:p>
            <a:pPr marL="457200" lvl="1" indent="0">
              <a:buNone/>
            </a:pPr>
            <a:endParaRPr lang="fi-FI" sz="2200" dirty="0"/>
          </a:p>
          <a:p>
            <a:pPr>
              <a:buFont typeface="Wingdings" panose="05000000000000000000" pitchFamily="2" charset="2"/>
              <a:buChar char="ü"/>
            </a:pPr>
            <a:r>
              <a:rPr lang="fi-FI" sz="1800" b="1" dirty="0"/>
              <a:t>Ei työajanseurantavelvoitetta! </a:t>
            </a:r>
          </a:p>
          <a:p>
            <a:pPr lvl="1"/>
            <a:r>
              <a:rPr lang="fi-FI" dirty="0"/>
              <a:t>Työajanseurantaa ei vaadita, koska </a:t>
            </a:r>
            <a:r>
              <a:rPr lang="fi-FI" b="1" dirty="0"/>
              <a:t>hankkeelle kohdistettava %-osuus työajasta ja siten palkasta määritellään etukäteen </a:t>
            </a:r>
          </a:p>
          <a:p>
            <a:pPr lvl="1"/>
            <a:r>
              <a:rPr lang="fi-FI" dirty="0"/>
              <a:t>Kiinteä työaikaosuus perustuu työntekijän koko hankkeen aikana hankkeelle tekemän työn arvioituun keskimääräiseen prosenttiosuuteen. Todellinen työaika voi kuitenkin vaihdella maksatuskausien välillä.</a:t>
            </a:r>
          </a:p>
          <a:p>
            <a:pPr>
              <a:buFont typeface="Wingdings" panose="05000000000000000000" pitchFamily="2" charset="2"/>
              <a:buChar char="ü"/>
            </a:pPr>
            <a:r>
              <a:rPr lang="fi-FI" b="1" dirty="0"/>
              <a:t>Tosiasiallisten palkkakustannusten osalta prosessi vastaa ohjelmakauden 2014-2020 käytäntöä </a:t>
            </a:r>
            <a:r>
              <a:rPr lang="fi-FI" dirty="0"/>
              <a:t>(pl. osa-aikaisten kiinteä työaikaosuus ja työajanseurannasta luopuminen)</a:t>
            </a:r>
          </a:p>
          <a:p>
            <a:pPr>
              <a:buFont typeface="Wingdings" panose="05000000000000000000" pitchFamily="2" charset="2"/>
              <a:buChar char="ü"/>
            </a:pPr>
            <a:endParaRPr lang="fi-FI" sz="2400" b="1" dirty="0"/>
          </a:p>
          <a:p>
            <a:pPr marL="457200" lvl="1" indent="0">
              <a:buNone/>
            </a:pPr>
            <a:endParaRPr lang="fi-FI" sz="2400" dirty="0"/>
          </a:p>
        </p:txBody>
      </p:sp>
    </p:spTree>
    <p:extLst>
      <p:ext uri="{BB962C8B-B14F-4D97-AF65-F5344CB8AC3E}">
        <p14:creationId xmlns:p14="http://schemas.microsoft.com/office/powerpoint/2010/main" val="4193806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A4493D3-18CA-41E5-ABA5-08A3A74BAF59}"/>
              </a:ext>
            </a:extLst>
          </p:cNvPr>
          <p:cNvSpPr>
            <a:spLocks noGrp="1"/>
          </p:cNvSpPr>
          <p:nvPr>
            <p:ph type="title"/>
          </p:nvPr>
        </p:nvSpPr>
        <p:spPr>
          <a:xfrm>
            <a:off x="838200" y="365125"/>
            <a:ext cx="3020568" cy="5011547"/>
          </a:xfrm>
        </p:spPr>
        <p:txBody>
          <a:bodyPr/>
          <a:lstStyle/>
          <a:p>
            <a:br>
              <a:rPr lang="fi-FI" sz="3200" dirty="0"/>
            </a:br>
            <a:r>
              <a:rPr lang="fi-FI" sz="3200" dirty="0"/>
              <a:t>Vakiosivu-kulumalli &amp;</a:t>
            </a:r>
            <a:br>
              <a:rPr lang="fi-FI" sz="3200" dirty="0"/>
            </a:br>
            <a:br>
              <a:rPr lang="fi-FI" sz="3200" dirty="0"/>
            </a:br>
            <a:br>
              <a:rPr lang="fi-FI" dirty="0"/>
            </a:br>
            <a:br>
              <a:rPr lang="fi-FI" dirty="0"/>
            </a:br>
            <a:br>
              <a:rPr lang="fi-FI" dirty="0"/>
            </a:br>
            <a:br>
              <a:rPr lang="fi-FI" dirty="0"/>
            </a:br>
            <a:endParaRPr lang="fi-FI" dirty="0"/>
          </a:p>
        </p:txBody>
      </p:sp>
      <p:pic>
        <p:nvPicPr>
          <p:cNvPr id="7" name="Kuva 6">
            <a:extLst>
              <a:ext uri="{FF2B5EF4-FFF2-40B4-BE49-F238E27FC236}">
                <a16:creationId xmlns:a16="http://schemas.microsoft.com/office/drawing/2014/main" id="{809DD043-6E22-4A4F-9A7F-DA7B82724DF6}"/>
              </a:ext>
            </a:extLst>
          </p:cNvPr>
          <p:cNvPicPr>
            <a:picLocks noChangeAspect="1"/>
          </p:cNvPicPr>
          <p:nvPr/>
        </p:nvPicPr>
        <p:blipFill>
          <a:blip r:embed="rId3"/>
          <a:stretch>
            <a:fillRect/>
          </a:stretch>
        </p:blipFill>
        <p:spPr>
          <a:xfrm>
            <a:off x="4615752" y="227289"/>
            <a:ext cx="6878920" cy="5656878"/>
          </a:xfrm>
          <a:prstGeom prst="rect">
            <a:avLst/>
          </a:prstGeom>
        </p:spPr>
      </p:pic>
      <p:pic>
        <p:nvPicPr>
          <p:cNvPr id="4" name="Kuva 3">
            <a:extLst>
              <a:ext uri="{FF2B5EF4-FFF2-40B4-BE49-F238E27FC236}">
                <a16:creationId xmlns:a16="http://schemas.microsoft.com/office/drawing/2014/main" id="{4C04EAFE-0720-464E-A290-9915C935B8D7}"/>
              </a:ext>
            </a:extLst>
          </p:cNvPr>
          <p:cNvPicPr>
            <a:picLocks noChangeAspect="1"/>
          </p:cNvPicPr>
          <p:nvPr/>
        </p:nvPicPr>
        <p:blipFill>
          <a:blip r:embed="rId4"/>
          <a:stretch>
            <a:fillRect/>
          </a:stretch>
        </p:blipFill>
        <p:spPr>
          <a:xfrm>
            <a:off x="838200" y="2288857"/>
            <a:ext cx="3147333" cy="891617"/>
          </a:xfrm>
          <a:prstGeom prst="rect">
            <a:avLst/>
          </a:prstGeom>
        </p:spPr>
      </p:pic>
    </p:spTree>
    <p:extLst>
      <p:ext uri="{BB962C8B-B14F-4D97-AF65-F5344CB8AC3E}">
        <p14:creationId xmlns:p14="http://schemas.microsoft.com/office/powerpoint/2010/main" val="1640710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A4493D3-18CA-41E5-ABA5-08A3A74BAF59}"/>
              </a:ext>
            </a:extLst>
          </p:cNvPr>
          <p:cNvSpPr>
            <a:spLocks noGrp="1"/>
          </p:cNvSpPr>
          <p:nvPr>
            <p:ph type="title"/>
          </p:nvPr>
        </p:nvSpPr>
        <p:spPr>
          <a:xfrm>
            <a:off x="838200" y="365125"/>
            <a:ext cx="3137452" cy="5011547"/>
          </a:xfrm>
        </p:spPr>
        <p:txBody>
          <a:bodyPr/>
          <a:lstStyle/>
          <a:p>
            <a:r>
              <a:rPr lang="fi-FI" sz="3200" dirty="0"/>
              <a:t>Vakiosivu-kulumalli &amp;</a:t>
            </a:r>
            <a:br>
              <a:rPr lang="fi-FI" sz="3200" dirty="0"/>
            </a:br>
            <a:br>
              <a:rPr lang="fi-FI" sz="3200" dirty="0"/>
            </a:br>
            <a:br>
              <a:rPr lang="fi-FI" dirty="0"/>
            </a:br>
            <a:br>
              <a:rPr lang="fi-FI" dirty="0"/>
            </a:br>
            <a:br>
              <a:rPr lang="fi-FI" dirty="0"/>
            </a:br>
            <a:br>
              <a:rPr lang="fi-FI" dirty="0"/>
            </a:br>
            <a:endParaRPr lang="fi-FI" dirty="0"/>
          </a:p>
        </p:txBody>
      </p:sp>
      <p:pic>
        <p:nvPicPr>
          <p:cNvPr id="4" name="Kuva 3">
            <a:extLst>
              <a:ext uri="{FF2B5EF4-FFF2-40B4-BE49-F238E27FC236}">
                <a16:creationId xmlns:a16="http://schemas.microsoft.com/office/drawing/2014/main" id="{D8749A98-CFA0-466F-BAA9-0E827BF0F32B}"/>
              </a:ext>
            </a:extLst>
          </p:cNvPr>
          <p:cNvPicPr>
            <a:picLocks noChangeAspect="1"/>
          </p:cNvPicPr>
          <p:nvPr/>
        </p:nvPicPr>
        <p:blipFill>
          <a:blip r:embed="rId3"/>
          <a:stretch>
            <a:fillRect/>
          </a:stretch>
        </p:blipFill>
        <p:spPr>
          <a:xfrm>
            <a:off x="4576022" y="168303"/>
            <a:ext cx="7111733" cy="5742432"/>
          </a:xfrm>
          <a:prstGeom prst="rect">
            <a:avLst/>
          </a:prstGeom>
        </p:spPr>
      </p:pic>
      <p:pic>
        <p:nvPicPr>
          <p:cNvPr id="5" name="Kuva 4">
            <a:extLst>
              <a:ext uri="{FF2B5EF4-FFF2-40B4-BE49-F238E27FC236}">
                <a16:creationId xmlns:a16="http://schemas.microsoft.com/office/drawing/2014/main" id="{8F2A9423-2788-40A1-A6D4-A731F4C74DB0}"/>
              </a:ext>
            </a:extLst>
          </p:cNvPr>
          <p:cNvPicPr>
            <a:picLocks noChangeAspect="1"/>
          </p:cNvPicPr>
          <p:nvPr/>
        </p:nvPicPr>
        <p:blipFill>
          <a:blip r:embed="rId4"/>
          <a:stretch>
            <a:fillRect/>
          </a:stretch>
        </p:blipFill>
        <p:spPr>
          <a:xfrm>
            <a:off x="838200" y="2241149"/>
            <a:ext cx="3147333" cy="891617"/>
          </a:xfrm>
          <a:prstGeom prst="rect">
            <a:avLst/>
          </a:prstGeom>
        </p:spPr>
      </p:pic>
    </p:spTree>
    <p:extLst>
      <p:ext uri="{BB962C8B-B14F-4D97-AF65-F5344CB8AC3E}">
        <p14:creationId xmlns:p14="http://schemas.microsoft.com/office/powerpoint/2010/main" val="2534165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F4AAF-2876-48B4-B214-71FFE3CC83C7}"/>
              </a:ext>
            </a:extLst>
          </p:cNvPr>
          <p:cNvSpPr>
            <a:spLocks noGrp="1"/>
          </p:cNvSpPr>
          <p:nvPr>
            <p:ph type="title"/>
          </p:nvPr>
        </p:nvSpPr>
        <p:spPr>
          <a:xfrm>
            <a:off x="1380109" y="749431"/>
            <a:ext cx="9431782" cy="2852737"/>
          </a:xfrm>
        </p:spPr>
        <p:txBody>
          <a:bodyPr/>
          <a:lstStyle/>
          <a:p>
            <a:r>
              <a:rPr lang="fi-FI" sz="4000" dirty="0"/>
              <a:t>Tehtävänkuvaus &amp; EURA2021</a:t>
            </a:r>
          </a:p>
        </p:txBody>
      </p:sp>
    </p:spTree>
    <p:extLst>
      <p:ext uri="{BB962C8B-B14F-4D97-AF65-F5344CB8AC3E}">
        <p14:creationId xmlns:p14="http://schemas.microsoft.com/office/powerpoint/2010/main" val="4230055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1EF44-E2D7-40C2-B8D6-FB63340DD6EB}"/>
              </a:ext>
            </a:extLst>
          </p:cNvPr>
          <p:cNvSpPr>
            <a:spLocks noGrp="1"/>
          </p:cNvSpPr>
          <p:nvPr>
            <p:ph type="title"/>
          </p:nvPr>
        </p:nvSpPr>
        <p:spPr>
          <a:xfrm>
            <a:off x="838199" y="365125"/>
            <a:ext cx="10647783" cy="1033907"/>
          </a:xfrm>
        </p:spPr>
        <p:txBody>
          <a:bodyPr/>
          <a:lstStyle/>
          <a:p>
            <a:r>
              <a:rPr lang="fi-FI" sz="3200" dirty="0"/>
              <a:t>Tehtävänkuvaus							1/4</a:t>
            </a:r>
            <a:br>
              <a:rPr lang="fi-FI" sz="3200" dirty="0"/>
            </a:br>
            <a:endParaRPr lang="fi-FI" sz="3200" dirty="0"/>
          </a:p>
        </p:txBody>
      </p:sp>
      <p:sp>
        <p:nvSpPr>
          <p:cNvPr id="7" name="Sisällön paikkamerkki 6">
            <a:extLst>
              <a:ext uri="{FF2B5EF4-FFF2-40B4-BE49-F238E27FC236}">
                <a16:creationId xmlns:a16="http://schemas.microsoft.com/office/drawing/2014/main" id="{7828A01C-6EB4-4E18-8E83-D9BE6B5CD59A}"/>
              </a:ext>
            </a:extLst>
          </p:cNvPr>
          <p:cNvSpPr>
            <a:spLocks noGrp="1"/>
          </p:cNvSpPr>
          <p:nvPr>
            <p:ph idx="1"/>
          </p:nvPr>
        </p:nvSpPr>
        <p:spPr>
          <a:xfrm>
            <a:off x="838198" y="1399032"/>
            <a:ext cx="10647784" cy="3645334"/>
          </a:xfrm>
        </p:spPr>
        <p:txBody>
          <a:bodyPr/>
          <a:lstStyle/>
          <a:p>
            <a:pPr>
              <a:buFont typeface="Wingdings" panose="05000000000000000000" pitchFamily="2" charset="2"/>
              <a:buChar char="ü"/>
            </a:pPr>
            <a:r>
              <a:rPr lang="fi-FI" sz="1800" dirty="0"/>
              <a:t>Tehtävänkuvauslomakkeet täytettävä </a:t>
            </a:r>
            <a:r>
              <a:rPr lang="fi-FI" sz="1800" b="1" dirty="0"/>
              <a:t>jokaisen hankehenkilöstöön esitetyn tehtävän osalta erikseen </a:t>
            </a:r>
            <a:r>
              <a:rPr lang="fi-FI" sz="1800" dirty="0"/>
              <a:t>EURA2021-järjestelmään</a:t>
            </a:r>
          </a:p>
          <a:p>
            <a:pPr marL="0" indent="0">
              <a:buNone/>
            </a:pPr>
            <a:endParaRPr lang="fi-FI" sz="1800" b="1" dirty="0"/>
          </a:p>
          <a:p>
            <a:pPr marL="0" indent="0">
              <a:buNone/>
            </a:pPr>
            <a:r>
              <a:rPr lang="fi-FI" sz="1800" b="1" dirty="0"/>
              <a:t>Henkilötietojen käsittely tehtävänkuvauksessa</a:t>
            </a:r>
          </a:p>
          <a:p>
            <a:pPr>
              <a:buFont typeface="Wingdings" panose="05000000000000000000" pitchFamily="2" charset="2"/>
              <a:buChar char="ü"/>
            </a:pPr>
            <a:r>
              <a:rPr lang="fi-FI" sz="1800" dirty="0"/>
              <a:t>Tuen hakijan on </a:t>
            </a:r>
            <a:r>
              <a:rPr lang="fi-FI" sz="1800" b="1" dirty="0" err="1"/>
              <a:t>pseudonymisoitava</a:t>
            </a:r>
            <a:r>
              <a:rPr lang="fi-FI" sz="1800" dirty="0"/>
              <a:t> työntekijän henkilötiedot EURA 2021 –järjestelmän tehtävänkuvaustiedoissa (henkilötietojen käsittely siten, että henkilötietoja ei voida enää yhdistää tiettyyn henkilöön ilman lisätietoja)</a:t>
            </a:r>
          </a:p>
          <a:p>
            <a:pPr>
              <a:buFont typeface="Wingdings" panose="05000000000000000000" pitchFamily="2" charset="2"/>
              <a:buChar char="ü"/>
            </a:pPr>
            <a:r>
              <a:rPr lang="fi-FI" sz="1800" dirty="0"/>
              <a:t>Nimen sijaan työntekijästä on käytettävä </a:t>
            </a:r>
            <a:r>
              <a:rPr lang="fi-FI" sz="1800" dirty="0" err="1"/>
              <a:t>EURAssa</a:t>
            </a:r>
            <a:r>
              <a:rPr lang="fi-FI" sz="1800" dirty="0"/>
              <a:t> aina vain tehtävänimikettä</a:t>
            </a:r>
          </a:p>
          <a:p>
            <a:pPr>
              <a:buFont typeface="Wingdings" panose="05000000000000000000" pitchFamily="2" charset="2"/>
              <a:buChar char="ü"/>
            </a:pPr>
            <a:r>
              <a:rPr lang="fi-FI" sz="1800" dirty="0"/>
              <a:t>Tuen saajan on säilytettävä tukipäätöksen ehtojen mukaisesti sisällöllisesti yhtäpitävä tehtävänkuvaus, jossa on mukana työntekijän nimitiedot (aukoton jäljitysketju)</a:t>
            </a:r>
          </a:p>
          <a:p>
            <a:pPr>
              <a:buFont typeface="Wingdings" panose="05000000000000000000" pitchFamily="2" charset="2"/>
              <a:buChar char="ü"/>
            </a:pPr>
            <a:endParaRPr lang="fi-FI" sz="1800" dirty="0"/>
          </a:p>
          <a:p>
            <a:pPr marL="914400" lvl="2" indent="0">
              <a:buNone/>
            </a:pPr>
            <a:r>
              <a:rPr lang="fi-FI" dirty="0"/>
              <a:t>Myönteisen tukipäätöksen saatuaan tuensaajan on </a:t>
            </a:r>
            <a:r>
              <a:rPr lang="fi-FI" b="1" dirty="0"/>
              <a:t>tulostettava hankehenkilöstön tehtävänkuvaus </a:t>
            </a:r>
            <a:r>
              <a:rPr lang="fi-FI" dirty="0"/>
              <a:t>ja täydennettävä se henkilön nimitiedoilla</a:t>
            </a:r>
          </a:p>
          <a:p>
            <a:pPr>
              <a:buFont typeface="Wingdings" panose="05000000000000000000" pitchFamily="2" charset="2"/>
              <a:buChar char="ü"/>
            </a:pPr>
            <a:endParaRPr lang="fi-FI" sz="2200" dirty="0"/>
          </a:p>
          <a:p>
            <a:pPr>
              <a:buFont typeface="Wingdings" panose="05000000000000000000" pitchFamily="2" charset="2"/>
              <a:buChar char="ü"/>
            </a:pPr>
            <a:endParaRPr lang="fi-FI" sz="2400" dirty="0"/>
          </a:p>
          <a:p>
            <a:pPr marL="0" indent="0">
              <a:buNone/>
            </a:pPr>
            <a:endParaRPr lang="fi-FI" sz="2400" dirty="0"/>
          </a:p>
        </p:txBody>
      </p:sp>
      <p:sp>
        <p:nvSpPr>
          <p:cNvPr id="5" name="Nuoli: Oikea 4">
            <a:extLst>
              <a:ext uri="{FF2B5EF4-FFF2-40B4-BE49-F238E27FC236}">
                <a16:creationId xmlns:a16="http://schemas.microsoft.com/office/drawing/2014/main" id="{318699FD-42C8-4189-8E41-36F0B9141770}"/>
              </a:ext>
            </a:extLst>
          </p:cNvPr>
          <p:cNvSpPr/>
          <p:nvPr/>
        </p:nvSpPr>
        <p:spPr>
          <a:xfrm>
            <a:off x="1006801" y="4686436"/>
            <a:ext cx="597159" cy="270588"/>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solidFill>
                <a:schemeClr val="accent6">
                  <a:lumMod val="50000"/>
                </a:schemeClr>
              </a:solidFill>
              <a:highlight>
                <a:srgbClr val="000000"/>
              </a:highlight>
            </a:endParaRPr>
          </a:p>
        </p:txBody>
      </p:sp>
    </p:spTree>
    <p:extLst>
      <p:ext uri="{BB962C8B-B14F-4D97-AF65-F5344CB8AC3E}">
        <p14:creationId xmlns:p14="http://schemas.microsoft.com/office/powerpoint/2010/main" val="239852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Kuva 4">
            <a:extLst>
              <a:ext uri="{FF2B5EF4-FFF2-40B4-BE49-F238E27FC236}">
                <a16:creationId xmlns:a16="http://schemas.microsoft.com/office/drawing/2014/main" id="{C6B2CE66-0A9A-438A-A304-041E3F9D16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9857" y="4264596"/>
            <a:ext cx="1610801" cy="1610801"/>
          </a:xfrm>
          <a:prstGeom prst="rect">
            <a:avLst/>
          </a:prstGeom>
        </p:spPr>
      </p:pic>
      <p:sp>
        <p:nvSpPr>
          <p:cNvPr id="3" name="Sisällön paikkamerkki 2">
            <a:extLst>
              <a:ext uri="{FF2B5EF4-FFF2-40B4-BE49-F238E27FC236}">
                <a16:creationId xmlns:a16="http://schemas.microsoft.com/office/drawing/2014/main" id="{0CD1A0B9-2CDD-474D-8DCE-96F7E3C7C1F7}"/>
              </a:ext>
            </a:extLst>
          </p:cNvPr>
          <p:cNvSpPr>
            <a:spLocks noGrp="1"/>
          </p:cNvSpPr>
          <p:nvPr>
            <p:ph idx="1"/>
          </p:nvPr>
        </p:nvSpPr>
        <p:spPr>
          <a:xfrm>
            <a:off x="838200" y="1398588"/>
            <a:ext cx="10741090" cy="4263157"/>
          </a:xfrm>
        </p:spPr>
        <p:txBody>
          <a:bodyPr/>
          <a:lstStyle/>
          <a:p>
            <a:pPr>
              <a:buFont typeface="Wingdings" panose="05000000000000000000" pitchFamily="2" charset="2"/>
              <a:buChar char="ü"/>
            </a:pPr>
            <a:r>
              <a:rPr lang="fi-FI" sz="1800" b="1" dirty="0"/>
              <a:t>Tehtävää hoitava henkilö ei ole tiedossa hankehakemusvaiheessa </a:t>
            </a:r>
          </a:p>
          <a:p>
            <a:pPr marL="457200" lvl="1" indent="0">
              <a:buNone/>
            </a:pPr>
            <a:r>
              <a:rPr lang="fi-FI" b="1" dirty="0"/>
              <a:t>-&gt; </a:t>
            </a:r>
            <a:r>
              <a:rPr lang="fi-FI" dirty="0"/>
              <a:t>	tuensaajan on täydennettävä työntekijän nimitiedot säilyttämäänsä tehtävänkuvaukseen viipymättä, kun henkilö on nimetty</a:t>
            </a:r>
          </a:p>
          <a:p>
            <a:pPr>
              <a:buFont typeface="Wingdings" panose="05000000000000000000" pitchFamily="2" charset="2"/>
              <a:buChar char="ü"/>
            </a:pPr>
            <a:r>
              <a:rPr lang="fi-FI" sz="1800" b="1" dirty="0"/>
              <a:t>Tehtävää hoitava henkilö vaihtuu hankkeen toteutuksen aikana</a:t>
            </a:r>
          </a:p>
          <a:p>
            <a:pPr marL="457200" lvl="1" indent="0">
              <a:buNone/>
            </a:pPr>
            <a:r>
              <a:rPr lang="fi-FI" b="1" dirty="0"/>
              <a:t>-&gt; 	</a:t>
            </a:r>
            <a:r>
              <a:rPr lang="fi-FI" dirty="0"/>
              <a:t>tuensaajan on laadittava päivitetty tehtävänkuvaus viipymättä ja säilytettävä se itsellään tukipäätöksen ehtojen mukaisesti. Tuensaajan on myös </a:t>
            </a:r>
            <a:r>
              <a:rPr lang="fi-FI" dirty="0">
                <a:effectLst>
                  <a:outerShdw blurRad="38100" dist="38100" dir="2700000" algn="tl">
                    <a:srgbClr val="000000">
                      <a:alpha val="43137"/>
                    </a:srgbClr>
                  </a:outerShdw>
                </a:effectLst>
              </a:rPr>
              <a:t>ilmoitettava muutoksesta viipymättä rahoittavalle viranomaiselle, jotta viranomainen voi harkita, edellyttääkö muutos tuen saajalta muutoshakemusta esimerkiksi, jos myös tehtävän sisältö muuttuu.</a:t>
            </a:r>
          </a:p>
          <a:p>
            <a:pPr>
              <a:buFont typeface="Wingdings" panose="05000000000000000000" pitchFamily="2" charset="2"/>
              <a:buChar char="ü"/>
            </a:pPr>
            <a:r>
              <a:rPr lang="fi-FI" sz="1800" b="1" dirty="0"/>
              <a:t>Asiakirjojen säilyttämisvelvollisuus</a:t>
            </a:r>
            <a:r>
              <a:rPr lang="fi-FI" sz="1800" dirty="0"/>
              <a:t>: tuensaajan on säilytettävä kaikki eri versiot työntekijöiden nimitiedot sisältävistä tehtävänkuvauksista, siten että ne muodostavat aukottoman jäljitysketjun EURA 2021 -järjestelmään täytettyjen tehtävänkuvaustietojen kanssa.</a:t>
            </a:r>
          </a:p>
          <a:p>
            <a:pPr>
              <a:buFont typeface="Wingdings" panose="05000000000000000000" pitchFamily="2" charset="2"/>
              <a:buChar char="ü"/>
            </a:pPr>
            <a:r>
              <a:rPr lang="fi-FI" sz="1800" dirty="0"/>
              <a:t>Tietojen oikeaksi vakuuttamiskohdassa </a:t>
            </a:r>
            <a:r>
              <a:rPr lang="fi-FI" sz="1800" b="1" dirty="0"/>
              <a:t>tuen hakija vakuuttaa antamansa tiedot oikeaksi ja tukikelpoisuusasetuksen mukaisiksi! </a:t>
            </a:r>
          </a:p>
          <a:p>
            <a:pPr marL="0" indent="0">
              <a:buNone/>
            </a:pPr>
            <a:endParaRPr lang="fi-FI" dirty="0"/>
          </a:p>
        </p:txBody>
      </p:sp>
      <p:sp>
        <p:nvSpPr>
          <p:cNvPr id="6" name="Title 1">
            <a:extLst>
              <a:ext uri="{FF2B5EF4-FFF2-40B4-BE49-F238E27FC236}">
                <a16:creationId xmlns:a16="http://schemas.microsoft.com/office/drawing/2014/main" id="{F3E9F91D-0B1D-4EC8-90E1-981DF6FD9E77}"/>
              </a:ext>
            </a:extLst>
          </p:cNvPr>
          <p:cNvSpPr>
            <a:spLocks noGrp="1"/>
          </p:cNvSpPr>
          <p:nvPr>
            <p:ph type="title"/>
          </p:nvPr>
        </p:nvSpPr>
        <p:spPr>
          <a:xfrm>
            <a:off x="838200" y="365125"/>
            <a:ext cx="10741025" cy="1033463"/>
          </a:xfrm>
        </p:spPr>
        <p:txBody>
          <a:bodyPr/>
          <a:lstStyle/>
          <a:p>
            <a:r>
              <a:rPr lang="fi-FI" sz="3200" dirty="0"/>
              <a:t>Tehtävänkuvaus							2/4 </a:t>
            </a:r>
            <a:br>
              <a:rPr lang="fi-FI" sz="3200" dirty="0"/>
            </a:br>
            <a:endParaRPr lang="fi-FI" sz="3200" dirty="0"/>
          </a:p>
        </p:txBody>
      </p:sp>
    </p:spTree>
    <p:extLst>
      <p:ext uri="{BB962C8B-B14F-4D97-AF65-F5344CB8AC3E}">
        <p14:creationId xmlns:p14="http://schemas.microsoft.com/office/powerpoint/2010/main" val="36254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02C6F94-945A-44D6-8EF8-70DC114D5358}"/>
              </a:ext>
            </a:extLst>
          </p:cNvPr>
          <p:cNvSpPr>
            <a:spLocks noGrp="1"/>
          </p:cNvSpPr>
          <p:nvPr>
            <p:ph type="title"/>
          </p:nvPr>
        </p:nvSpPr>
        <p:spPr/>
        <p:txBody>
          <a:bodyPr/>
          <a:lstStyle/>
          <a:p>
            <a:r>
              <a:rPr lang="fi-FI" sz="3200" dirty="0"/>
              <a:t>Tehtävänkuvaus							3/4</a:t>
            </a:r>
            <a:br>
              <a:rPr lang="fi-FI" sz="3200" dirty="0"/>
            </a:br>
            <a:endParaRPr lang="fi-FI" sz="3200" dirty="0"/>
          </a:p>
        </p:txBody>
      </p:sp>
      <p:sp>
        <p:nvSpPr>
          <p:cNvPr id="3" name="Sisällön paikkamerkki 2">
            <a:extLst>
              <a:ext uri="{FF2B5EF4-FFF2-40B4-BE49-F238E27FC236}">
                <a16:creationId xmlns:a16="http://schemas.microsoft.com/office/drawing/2014/main" id="{751FF61F-F411-4885-A63D-A068582272AF}"/>
              </a:ext>
            </a:extLst>
          </p:cNvPr>
          <p:cNvSpPr>
            <a:spLocks noGrp="1"/>
          </p:cNvSpPr>
          <p:nvPr>
            <p:ph idx="1"/>
          </p:nvPr>
        </p:nvSpPr>
        <p:spPr>
          <a:xfrm>
            <a:off x="838200" y="1096883"/>
            <a:ext cx="10515599" cy="4309810"/>
          </a:xfrm>
        </p:spPr>
        <p:txBody>
          <a:bodyPr/>
          <a:lstStyle/>
          <a:p>
            <a:pPr marL="0" indent="0">
              <a:buNone/>
            </a:pPr>
            <a:r>
              <a:rPr lang="fi-FI" sz="2400" b="1" dirty="0"/>
              <a:t>Tehtävänkuvauslomakkeen avoimet kysymyskentät </a:t>
            </a:r>
            <a:r>
              <a:rPr lang="fi-FI" sz="2400" b="1" dirty="0" err="1"/>
              <a:t>EURAssa</a:t>
            </a:r>
            <a:endParaRPr lang="fi-FI" sz="2400" b="1" dirty="0"/>
          </a:p>
          <a:p>
            <a:pPr>
              <a:buFont typeface="Wingdings" panose="05000000000000000000" pitchFamily="2" charset="2"/>
              <a:buChar char="ü"/>
            </a:pPr>
            <a:r>
              <a:rPr lang="fi-FI" sz="1800" b="1" dirty="0"/>
              <a:t>Ilmoita työntekijän pääasialliset tehtävät hankkeessa</a:t>
            </a:r>
          </a:p>
          <a:p>
            <a:pPr lvl="1"/>
            <a:r>
              <a:rPr lang="fi-FI" dirty="0"/>
              <a:t>Kuvataan työntekijän pääasialliset tehtävät hankkeessa </a:t>
            </a:r>
            <a:r>
              <a:rPr lang="fi-FI" dirty="0">
                <a:effectLst>
                  <a:outerShdw blurRad="38100" dist="38100" dir="2700000" algn="tl">
                    <a:srgbClr val="000000">
                      <a:alpha val="43137"/>
                    </a:srgbClr>
                  </a:outerShdw>
                </a:effectLst>
              </a:rPr>
              <a:t>tiiviisti ja informatiivisesti. </a:t>
            </a:r>
            <a:endParaRPr lang="fi-FI" dirty="0"/>
          </a:p>
          <a:p>
            <a:pPr>
              <a:buFont typeface="Wingdings" panose="05000000000000000000" pitchFamily="2" charset="2"/>
              <a:buChar char="ü"/>
            </a:pPr>
            <a:r>
              <a:rPr lang="fi-FI" sz="1800" b="1" dirty="0"/>
              <a:t>Perustele palkkakustannusten tarpeellisuus</a:t>
            </a:r>
          </a:p>
          <a:p>
            <a:pPr lvl="1"/>
            <a:r>
              <a:rPr lang="fi-FI" dirty="0"/>
              <a:t>Tukikelpoisina palkkakustannuksina voidaan hyväksyä tuensaajalle tukipäätöksen mukaisen hankehenkilöstön hankkeen toteuttamiseksi tarpeellisesta työstä aiheutuneet palkkakustannukset sekä lakiin tai virka- tai työehtosopimukseen perustuvat kustannukset. </a:t>
            </a:r>
          </a:p>
          <a:p>
            <a:pPr lvl="1"/>
            <a:r>
              <a:rPr lang="fi-FI" dirty="0"/>
              <a:t>Perustelut, mikäli osa-aikaisen tai lyhytaikaisesti hankkeessa työskentelevän henkilön työaikaosuus on pienempi kuin 20% vuotuisesta 100%:n työaikaosuutta vastaavasta työajasta, mutta ei kuitenkaan vähemmän kuin 10% vuotuisesta 100%:n työaikaosuutta vastaavasta työajasta</a:t>
            </a:r>
          </a:p>
          <a:p>
            <a:pPr>
              <a:buFont typeface="Wingdings" panose="05000000000000000000" pitchFamily="2" charset="2"/>
              <a:buChar char="ü"/>
            </a:pPr>
            <a:r>
              <a:rPr lang="fi-FI" sz="1800" b="1" dirty="0"/>
              <a:t>Palkkakustannusten kohtuullisuuden osoittaminen</a:t>
            </a:r>
          </a:p>
          <a:p>
            <a:pPr lvl="1"/>
            <a:r>
              <a:rPr lang="fi-FI" dirty="0"/>
              <a:t>Osoitettava, että hankkeelle kohdennettavat palkkakustannukset ovat määrältään kohtuullisia ja että ne eivät ylitä tuen saajan vastaavan tasoisista tehtävistä yleisesti maksetun palkan määrää.  </a:t>
            </a:r>
          </a:p>
          <a:p>
            <a:pPr lvl="1"/>
            <a:r>
              <a:rPr lang="fi-FI" dirty="0"/>
              <a:t>Perustele palkkakustannusten kohtuullisuutta esimerkiksi tuen hakijan palkkataulukoilla, työehtosopimuksilla tai muilla vastaavilla palkanmääräytymisperusteilla.</a:t>
            </a:r>
          </a:p>
          <a:p>
            <a:pPr lvl="1"/>
            <a:endParaRPr lang="fi-FI" dirty="0"/>
          </a:p>
          <a:p>
            <a:pPr marL="457200" lvl="1" indent="0">
              <a:buNone/>
            </a:pPr>
            <a:endParaRPr lang="fi-FI" sz="2200" dirty="0"/>
          </a:p>
        </p:txBody>
      </p:sp>
    </p:spTree>
    <p:extLst>
      <p:ext uri="{BB962C8B-B14F-4D97-AF65-F5344CB8AC3E}">
        <p14:creationId xmlns:p14="http://schemas.microsoft.com/office/powerpoint/2010/main" val="2687526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C5E939C8-14AE-4A6E-9813-28788E0741AA}"/>
              </a:ext>
            </a:extLst>
          </p:cNvPr>
          <p:cNvSpPr>
            <a:spLocks noGrp="1"/>
          </p:cNvSpPr>
          <p:nvPr>
            <p:ph idx="1"/>
          </p:nvPr>
        </p:nvSpPr>
        <p:spPr>
          <a:xfrm>
            <a:off x="483359" y="361760"/>
            <a:ext cx="5316940" cy="5166995"/>
          </a:xfrm>
          <a:solidFill>
            <a:srgbClr val="92D050"/>
          </a:solidFill>
          <a:ln>
            <a:noFill/>
          </a:ln>
        </p:spPr>
        <p:txBody>
          <a:bodyPr/>
          <a:lstStyle/>
          <a:p>
            <a:pPr marL="0" indent="0">
              <a:buNone/>
            </a:pPr>
            <a:endParaRPr lang="fi-FI" sz="2000" b="1" dirty="0"/>
          </a:p>
          <a:p>
            <a:pPr marL="0" indent="0">
              <a:buNone/>
            </a:pPr>
            <a:r>
              <a:rPr lang="fi-FI" sz="2200" b="1" dirty="0"/>
              <a:t>Kestävää kasvua ja työtä 2014-2020</a:t>
            </a:r>
          </a:p>
          <a:p>
            <a:pPr marL="0" indent="0">
              <a:buNone/>
            </a:pPr>
            <a:endParaRPr lang="fi-FI" dirty="0"/>
          </a:p>
          <a:p>
            <a:pPr marL="0" indent="0">
              <a:buNone/>
            </a:pPr>
            <a:r>
              <a:rPr lang="fi-FI" sz="1600" dirty="0"/>
              <a:t>ESR-rahoitushaku käynnissä </a:t>
            </a:r>
            <a:r>
              <a:rPr lang="fi-FI" sz="1600" b="1" dirty="0"/>
              <a:t>20.1.2022 saakka</a:t>
            </a:r>
            <a:r>
              <a:rPr lang="fi-FI" sz="1600" dirty="0"/>
              <a:t> </a:t>
            </a:r>
          </a:p>
          <a:p>
            <a:pPr marL="0" indent="0">
              <a:buNone/>
            </a:pPr>
            <a:r>
              <a:rPr lang="fi-FI" sz="1600" dirty="0"/>
              <a:t>Rahoitusta haettavissa seuraavilta toimintalinjoilta ja niiden erityistavoitteilta:</a:t>
            </a:r>
          </a:p>
          <a:p>
            <a:r>
              <a:rPr lang="fi-FI" sz="1600" b="1" dirty="0"/>
              <a:t>TL3 Työllisyys ja työvoiman liikkuvuus</a:t>
            </a:r>
            <a:r>
              <a:rPr lang="fi-FI" sz="1600" dirty="0"/>
              <a:t> Erityistavoitteet 6.1, 7.1 ja 8.1</a:t>
            </a:r>
          </a:p>
          <a:p>
            <a:r>
              <a:rPr lang="fi-FI" sz="1600" dirty="0"/>
              <a:t>ET 6.1 hakemuksia toivotaan erityisesti seuraaviin teemoihin:</a:t>
            </a:r>
          </a:p>
          <a:p>
            <a:pPr marL="800100" lvl="1" indent="-342900" fontAlgn="t">
              <a:lnSpc>
                <a:spcPct val="100000"/>
              </a:lnSpc>
              <a:buFont typeface="Symbol" panose="05050102010706020507" pitchFamily="18" charset="2"/>
              <a:buChar char=""/>
              <a:tabLst>
                <a:tab pos="3733800" algn="l"/>
              </a:tabLst>
            </a:pPr>
            <a:r>
              <a:rPr lang="fi-FI" sz="1400" dirty="0">
                <a:solidFill>
                  <a:srgbClr val="000000"/>
                </a:solidFill>
                <a:ea typeface="Times New Roman" panose="02020603050405020304" pitchFamily="18" charset="0"/>
              </a:rPr>
              <a:t>Maahanmuuttajien työllistymisen edistäminen yhteistyössä yritysten ja muiden työnantajien kanssa</a:t>
            </a:r>
            <a:endParaRPr lang="fi-FI" sz="1400" dirty="0">
              <a:ea typeface="Times New Roman" panose="02020603050405020304" pitchFamily="18" charset="0"/>
            </a:endParaRPr>
          </a:p>
          <a:p>
            <a:pPr marL="800100" lvl="1" indent="-342900" fontAlgn="t">
              <a:lnSpc>
                <a:spcPct val="100000"/>
              </a:lnSpc>
              <a:buFont typeface="Symbol" panose="05050102010706020507" pitchFamily="18" charset="2"/>
              <a:buChar char=""/>
              <a:tabLst>
                <a:tab pos="3733800" algn="l"/>
              </a:tabLst>
            </a:pPr>
            <a:r>
              <a:rPr lang="fi-FI" sz="1400" dirty="0">
                <a:solidFill>
                  <a:srgbClr val="000000"/>
                </a:solidFill>
                <a:ea typeface="Times New Roman" panose="02020603050405020304" pitchFamily="18" charset="0"/>
              </a:rPr>
              <a:t>Kansainvälisten osaajien rekrytointi </a:t>
            </a:r>
            <a:endParaRPr lang="fi-FI" sz="1400" dirty="0">
              <a:ea typeface="Times New Roman" panose="02020603050405020304" pitchFamily="18" charset="0"/>
            </a:endParaRPr>
          </a:p>
          <a:p>
            <a:r>
              <a:rPr lang="fi-FI" sz="1600" b="1" dirty="0"/>
              <a:t>TL5 Sosiaalinen osallisuus ja köyhyyden torjunta</a:t>
            </a:r>
            <a:r>
              <a:rPr lang="fi-FI" sz="1600" dirty="0"/>
              <a:t> Erityistavoite 10.1</a:t>
            </a:r>
          </a:p>
          <a:p>
            <a:r>
              <a:rPr lang="fi-FI" sz="1600" b="1" dirty="0"/>
              <a:t>TL9 REACT EU:n ESR-toimenpiteet           </a:t>
            </a:r>
            <a:r>
              <a:rPr lang="fi-FI" sz="1600" dirty="0"/>
              <a:t>Erityistavoitteet 12.3 ja 12.4</a:t>
            </a:r>
          </a:p>
          <a:p>
            <a:endParaRPr lang="fi-FI" dirty="0"/>
          </a:p>
        </p:txBody>
      </p:sp>
      <p:sp>
        <p:nvSpPr>
          <p:cNvPr id="4" name="Sisällön paikkamerkki 3">
            <a:extLst>
              <a:ext uri="{FF2B5EF4-FFF2-40B4-BE49-F238E27FC236}">
                <a16:creationId xmlns:a16="http://schemas.microsoft.com/office/drawing/2014/main" id="{8EA98288-9FEB-419A-8289-F43F50C8BB3A}"/>
              </a:ext>
            </a:extLst>
          </p:cNvPr>
          <p:cNvSpPr>
            <a:spLocks noGrp="1"/>
          </p:cNvSpPr>
          <p:nvPr>
            <p:ph idx="10"/>
          </p:nvPr>
        </p:nvSpPr>
        <p:spPr>
          <a:xfrm>
            <a:off x="6095999" y="365125"/>
            <a:ext cx="5497773" cy="5166995"/>
          </a:xfrm>
          <a:solidFill>
            <a:schemeClr val="accent6">
              <a:lumMod val="90000"/>
            </a:schemeClr>
          </a:solidFill>
          <a:ln>
            <a:noFill/>
          </a:ln>
        </p:spPr>
        <p:txBody>
          <a:bodyPr/>
          <a:lstStyle/>
          <a:p>
            <a:pPr marL="0" indent="0">
              <a:buNone/>
            </a:pPr>
            <a:endParaRPr lang="fi-FI" b="1" dirty="0"/>
          </a:p>
          <a:p>
            <a:pPr marL="0" indent="0">
              <a:buNone/>
            </a:pPr>
            <a:r>
              <a:rPr lang="fi-FI" sz="2200" b="1" dirty="0"/>
              <a:t>Uudistuva ja osaava Suomi 2021-2027</a:t>
            </a:r>
          </a:p>
          <a:p>
            <a:pPr marL="0" indent="0">
              <a:buNone/>
            </a:pPr>
            <a:endParaRPr lang="fi-FI" dirty="0"/>
          </a:p>
          <a:p>
            <a:pPr marL="0" indent="0">
              <a:buNone/>
            </a:pPr>
            <a:r>
              <a:rPr lang="fi-FI" sz="1600" dirty="0"/>
              <a:t>ESR+ toimintalinjat ja erityistavoitteet:</a:t>
            </a:r>
          </a:p>
          <a:p>
            <a:pPr marL="0" indent="0">
              <a:buNone/>
            </a:pPr>
            <a:r>
              <a:rPr lang="fi-FI" sz="1600" b="1" dirty="0"/>
              <a:t>TL4 Työllistävä, osaava ja osallistava Suomi</a:t>
            </a:r>
          </a:p>
          <a:p>
            <a:pPr lvl="1"/>
            <a:r>
              <a:rPr lang="fi-FI" sz="1600" dirty="0"/>
              <a:t>Et 4.a Polkuja töihin</a:t>
            </a:r>
          </a:p>
          <a:p>
            <a:pPr lvl="1"/>
            <a:r>
              <a:rPr lang="fi-FI" sz="1600" dirty="0"/>
              <a:t>Et 4.g Uutta osaamista työelämään</a:t>
            </a:r>
          </a:p>
          <a:p>
            <a:pPr lvl="1"/>
            <a:r>
              <a:rPr lang="fi-FI" sz="1600" dirty="0"/>
              <a:t>Et 4.h Yhdenvertaiseen osallisuuteen</a:t>
            </a:r>
          </a:p>
          <a:p>
            <a:pPr marL="0" indent="0">
              <a:buNone/>
            </a:pPr>
            <a:r>
              <a:rPr lang="fi-FI" sz="1600" b="1" dirty="0"/>
              <a:t>TL5 Sosiaalisten innovaatioiden Suomi</a:t>
            </a:r>
          </a:p>
          <a:p>
            <a:pPr lvl="1"/>
            <a:r>
              <a:rPr lang="fi-FI" sz="1600" dirty="0"/>
              <a:t>Et 5.h Turvaverkkoja nuorten tulevaisuuteen</a:t>
            </a:r>
          </a:p>
          <a:p>
            <a:pPr marL="0" indent="0">
              <a:buNone/>
            </a:pPr>
            <a:r>
              <a:rPr lang="fi-FI" sz="1600" dirty="0"/>
              <a:t>TL6 Aineellista puutetta torjuva Suomi (Ruokavirasto)</a:t>
            </a:r>
          </a:p>
          <a:p>
            <a:pPr>
              <a:buFont typeface="Wingdings" panose="05000000000000000000" pitchFamily="2" charset="2"/>
              <a:buChar char="Ø"/>
            </a:pPr>
            <a:r>
              <a:rPr lang="fi-FI" sz="1600" b="1" dirty="0"/>
              <a:t>ESR+ ja ympäristö-EAKR 1. haku ajalla 1.2.-31.3.2022</a:t>
            </a:r>
          </a:p>
          <a:p>
            <a:pPr>
              <a:buFont typeface="Wingdings" panose="05000000000000000000" pitchFamily="2" charset="2"/>
              <a:buChar char="Ø"/>
            </a:pPr>
            <a:r>
              <a:rPr lang="fi-FI" sz="1600" dirty="0"/>
              <a:t>Koko Pohjois-Suomen yhteinen info ESR+ ja ympäristö-EAKR-sisällöistä, kustannusmalleista, EURA2021, haun painotuksista jne. tammi-helmikuussa 2022</a:t>
            </a:r>
          </a:p>
          <a:p>
            <a:endParaRPr lang="fi-FI" sz="1800" b="1" dirty="0"/>
          </a:p>
        </p:txBody>
      </p:sp>
    </p:spTree>
    <p:extLst>
      <p:ext uri="{BB962C8B-B14F-4D97-AF65-F5344CB8AC3E}">
        <p14:creationId xmlns:p14="http://schemas.microsoft.com/office/powerpoint/2010/main" val="4278210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F71F48B-6FF9-4DEC-A30A-D453C394FD34}"/>
              </a:ext>
            </a:extLst>
          </p:cNvPr>
          <p:cNvSpPr>
            <a:spLocks noGrp="1"/>
          </p:cNvSpPr>
          <p:nvPr>
            <p:ph type="title"/>
          </p:nvPr>
        </p:nvSpPr>
        <p:spPr>
          <a:xfrm>
            <a:off x="838200" y="222001"/>
            <a:ext cx="10515600" cy="1033907"/>
          </a:xfrm>
        </p:spPr>
        <p:txBody>
          <a:bodyPr/>
          <a:lstStyle/>
          <a:p>
            <a:br>
              <a:rPr lang="fi-FI" sz="2800" dirty="0"/>
            </a:br>
            <a:br>
              <a:rPr lang="fi-FI" sz="2400" dirty="0"/>
            </a:br>
            <a:r>
              <a:rPr lang="fi-FI" sz="3200" dirty="0"/>
              <a:t>Tehtävänkuvaus							4/4</a:t>
            </a:r>
            <a:br>
              <a:rPr lang="fi-FI" sz="2400" dirty="0"/>
            </a:br>
            <a:r>
              <a:rPr lang="fi-FI" sz="2400" b="1" dirty="0">
                <a:solidFill>
                  <a:schemeClr val="accent2">
                    <a:lumMod val="90000"/>
                  </a:schemeClr>
                </a:solidFill>
              </a:rPr>
              <a:t>Palkkakustannusten yksikkökustannusmallissa lisäksi huomioitava</a:t>
            </a:r>
            <a:endParaRPr lang="fi-FI" sz="2400" dirty="0">
              <a:solidFill>
                <a:schemeClr val="accent2">
                  <a:lumMod val="90000"/>
                </a:schemeClr>
              </a:solidFill>
            </a:endParaRPr>
          </a:p>
        </p:txBody>
      </p:sp>
      <p:sp>
        <p:nvSpPr>
          <p:cNvPr id="3" name="Sisällön paikkamerkki 2">
            <a:extLst>
              <a:ext uri="{FF2B5EF4-FFF2-40B4-BE49-F238E27FC236}">
                <a16:creationId xmlns:a16="http://schemas.microsoft.com/office/drawing/2014/main" id="{B0A55C7F-F64B-4B19-A475-DECDB31BBFAC}"/>
              </a:ext>
            </a:extLst>
          </p:cNvPr>
          <p:cNvSpPr>
            <a:spLocks noGrp="1"/>
          </p:cNvSpPr>
          <p:nvPr>
            <p:ph idx="1"/>
          </p:nvPr>
        </p:nvSpPr>
        <p:spPr>
          <a:xfrm>
            <a:off x="838200" y="1408397"/>
            <a:ext cx="10875380" cy="5113175"/>
          </a:xfrm>
        </p:spPr>
        <p:txBody>
          <a:bodyPr/>
          <a:lstStyle/>
          <a:p>
            <a:pPr marL="0" indent="0">
              <a:buNone/>
            </a:pPr>
            <a:r>
              <a:rPr lang="fi-FI" sz="1800" b="1" dirty="0"/>
              <a:t>Perustelut bruttotyövoimakustannusten yhdistelmän käyttämiselle </a:t>
            </a:r>
            <a:r>
              <a:rPr lang="fi-FI" sz="1800" dirty="0"/>
              <a:t>(Valinta 7.)</a:t>
            </a:r>
          </a:p>
          <a:p>
            <a:pPr>
              <a:buFont typeface="Wingdings" panose="05000000000000000000" pitchFamily="2" charset="2"/>
              <a:buChar char="ü"/>
            </a:pPr>
            <a:r>
              <a:rPr lang="fi-FI" sz="1800" dirty="0"/>
              <a:t>Miksi vuotuisen bruttotyövoimakustannuksen määrittäminen on toteutettu yhdistelemällä eri laskentatapoja (diat 9-10)</a:t>
            </a:r>
          </a:p>
          <a:p>
            <a:pPr lvl="1">
              <a:buFont typeface="Wingdings" panose="05000000000000000000" pitchFamily="2" charset="2"/>
              <a:buChar char="Ø"/>
            </a:pPr>
            <a:r>
              <a:rPr lang="fi-FI" dirty="0"/>
              <a:t>Henkilön tai tehtävän bruttotyövoimakustannuksen määrittäminen yhdistelemällä eri vuotuisen bruttotyövoimakustannuksen laskentatapoja on aina perusteltava</a:t>
            </a:r>
          </a:p>
          <a:p>
            <a:pPr>
              <a:buFont typeface="Wingdings" panose="05000000000000000000" pitchFamily="2" charset="2"/>
              <a:buChar char="ü"/>
            </a:pPr>
            <a:r>
              <a:rPr lang="fi-FI" sz="1800" dirty="0"/>
              <a:t>Miten tietoja on yhdistetty bruttotyövoimakustannusten määrittämisessä</a:t>
            </a:r>
          </a:p>
          <a:p>
            <a:pPr lvl="1">
              <a:buFont typeface="Wingdings" panose="05000000000000000000" pitchFamily="2" charset="2"/>
              <a:buChar char="Ø"/>
            </a:pPr>
            <a:r>
              <a:rPr lang="fi-FI" dirty="0"/>
              <a:t>Kuvailtava yksityiskohtaisesti, miten tehtävän tai henkilön hakemuksessa ilmoitettuun vuotuiseen bruttotyövoimakustannukseen on päädytty eri laskentatapoja yhdistelemällä.</a:t>
            </a:r>
          </a:p>
          <a:p>
            <a:pPr marL="0" indent="0">
              <a:buNone/>
            </a:pPr>
            <a:r>
              <a:rPr lang="fi-FI" sz="1800" b="1" dirty="0"/>
              <a:t>Bruttotyövoimakustannuksen määrittämisessä käytettyjä asiakirjoja ei liitetä EURA 2021 –järjestelmään!</a:t>
            </a:r>
            <a:endParaRPr lang="fi-FI" sz="1800" b="1" dirty="0">
              <a:highlight>
                <a:srgbClr val="FFFF00"/>
              </a:highlight>
            </a:endParaRPr>
          </a:p>
          <a:p>
            <a:pPr>
              <a:buFont typeface="Wingdings" panose="05000000000000000000" pitchFamily="2" charset="2"/>
              <a:buChar char="ü"/>
            </a:pPr>
            <a:r>
              <a:rPr lang="fi-FI" sz="1800" dirty="0"/>
              <a:t>Tuensaaja on velvollinen säilyttämään kaiken bruttotyövoimakustannusten määrittämiseen käytetyn todentavan aineiston</a:t>
            </a:r>
          </a:p>
          <a:p>
            <a:pPr>
              <a:buFont typeface="Wingdings" panose="05000000000000000000" pitchFamily="2" charset="2"/>
              <a:buChar char="ü"/>
            </a:pPr>
            <a:r>
              <a:rPr lang="fi-FI" sz="1800" dirty="0"/>
              <a:t>Käytävä aukottomasti ja tehtäväkohtaisesti ilmi, mitä bruttotyövoimakustannusten määrittämistapaa tai –tapoja on käytetty kunkin hankehenkilöstöön kuuluvan tehtävän osalta</a:t>
            </a:r>
          </a:p>
          <a:p>
            <a:pPr>
              <a:buFont typeface="Wingdings" panose="05000000000000000000" pitchFamily="2" charset="2"/>
              <a:buChar char="ü"/>
            </a:pPr>
            <a:r>
              <a:rPr lang="fi-FI" sz="1800" dirty="0"/>
              <a:t>Kaikki määrittämiseen liittyvä aineisto, kuten palkkalaskelmat ja tarvittavat työntekijöiden suostumukset tietojen luovuttamiseen on säilytettävä ja aineiston on oltava saatavilla tarkastuksia varten</a:t>
            </a:r>
          </a:p>
          <a:p>
            <a:pPr lvl="2">
              <a:buFont typeface="Wingdings" panose="05000000000000000000" pitchFamily="2" charset="2"/>
              <a:buChar char="Ø"/>
            </a:pPr>
            <a:endParaRPr lang="fi-FI" sz="2200" dirty="0"/>
          </a:p>
        </p:txBody>
      </p:sp>
    </p:spTree>
    <p:extLst>
      <p:ext uri="{BB962C8B-B14F-4D97-AF65-F5344CB8AC3E}">
        <p14:creationId xmlns:p14="http://schemas.microsoft.com/office/powerpoint/2010/main" val="3328581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F4AAF-2876-48B4-B214-71FFE3CC83C7}"/>
              </a:ext>
            </a:extLst>
          </p:cNvPr>
          <p:cNvSpPr>
            <a:spLocks noGrp="1"/>
          </p:cNvSpPr>
          <p:nvPr>
            <p:ph type="title"/>
          </p:nvPr>
        </p:nvSpPr>
        <p:spPr>
          <a:xfrm>
            <a:off x="1380744" y="758762"/>
            <a:ext cx="9431782" cy="2852737"/>
          </a:xfrm>
        </p:spPr>
        <p:txBody>
          <a:bodyPr/>
          <a:lstStyle/>
          <a:p>
            <a:r>
              <a:rPr lang="fi-FI" sz="3600" dirty="0"/>
              <a:t>Tuen maksaminen</a:t>
            </a:r>
          </a:p>
        </p:txBody>
      </p:sp>
    </p:spTree>
    <p:extLst>
      <p:ext uri="{BB962C8B-B14F-4D97-AF65-F5344CB8AC3E}">
        <p14:creationId xmlns:p14="http://schemas.microsoft.com/office/powerpoint/2010/main" val="1343356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029083F-03BC-4B6E-BFDC-5F737C88CD39}"/>
              </a:ext>
            </a:extLst>
          </p:cNvPr>
          <p:cNvSpPr>
            <a:spLocks noGrp="1"/>
          </p:cNvSpPr>
          <p:nvPr>
            <p:ph type="title"/>
          </p:nvPr>
        </p:nvSpPr>
        <p:spPr/>
        <p:txBody>
          <a:bodyPr/>
          <a:lstStyle/>
          <a:p>
            <a:br>
              <a:rPr lang="fi-FI" sz="3200" dirty="0"/>
            </a:br>
            <a:br>
              <a:rPr lang="fi-FI" sz="3200" dirty="0"/>
            </a:br>
            <a:br>
              <a:rPr lang="fi-FI" sz="3200" dirty="0"/>
            </a:br>
            <a:br>
              <a:rPr lang="fi-FI" sz="3200" dirty="0"/>
            </a:br>
            <a:r>
              <a:rPr lang="fi-FI" sz="3200" dirty="0"/>
              <a:t>Mitä tuensaaja merkitsee maksatushakemukseen?</a:t>
            </a:r>
            <a:r>
              <a:rPr lang="fi-FI" sz="3200" dirty="0">
                <a:solidFill>
                  <a:schemeClr val="accent6">
                    <a:lumMod val="75000"/>
                  </a:schemeClr>
                </a:solidFill>
              </a:rPr>
              <a:t> </a:t>
            </a:r>
            <a:r>
              <a:rPr lang="fi-FI" sz="3200" dirty="0">
                <a:solidFill>
                  <a:schemeClr val="accent2">
                    <a:lumMod val="90000"/>
                  </a:schemeClr>
                </a:solidFill>
              </a:rPr>
              <a:t>Palkkakustannusten yksikkökustannusmalli</a:t>
            </a:r>
          </a:p>
        </p:txBody>
      </p:sp>
      <p:sp>
        <p:nvSpPr>
          <p:cNvPr id="3" name="Sisällön paikkamerkki 2">
            <a:extLst>
              <a:ext uri="{FF2B5EF4-FFF2-40B4-BE49-F238E27FC236}">
                <a16:creationId xmlns:a16="http://schemas.microsoft.com/office/drawing/2014/main" id="{9C6EB978-49F2-4176-B7B5-8C444C3CB3BD}"/>
              </a:ext>
            </a:extLst>
          </p:cNvPr>
          <p:cNvSpPr>
            <a:spLocks noGrp="1"/>
          </p:cNvSpPr>
          <p:nvPr>
            <p:ph idx="1"/>
          </p:nvPr>
        </p:nvSpPr>
        <p:spPr>
          <a:xfrm>
            <a:off x="838200" y="1462240"/>
            <a:ext cx="10802510" cy="4142419"/>
          </a:xfrm>
        </p:spPr>
        <p:txBody>
          <a:bodyPr/>
          <a:lstStyle/>
          <a:p>
            <a:pPr>
              <a:buFont typeface="Wingdings" panose="05000000000000000000" pitchFamily="2" charset="2"/>
              <a:buChar char="ü"/>
            </a:pPr>
            <a:r>
              <a:rPr lang="fi-FI" sz="1800" dirty="0"/>
              <a:t>Tuensaajan tulee toimittaa </a:t>
            </a:r>
            <a:r>
              <a:rPr lang="fi-FI" sz="1800" b="1" dirty="0"/>
              <a:t>työajanseurannat </a:t>
            </a:r>
            <a:r>
              <a:rPr lang="fi-FI" sz="1800" dirty="0"/>
              <a:t>maksatushakemuksen liitteinä (sekä kokoaikaisten että osa-aikaisten työntekijöiden osalta)</a:t>
            </a:r>
          </a:p>
          <a:p>
            <a:pPr>
              <a:buFont typeface="Wingdings" panose="05000000000000000000" pitchFamily="2" charset="2"/>
              <a:buChar char="ü"/>
            </a:pPr>
            <a:r>
              <a:rPr lang="fi-FI" sz="1800" dirty="0"/>
              <a:t>Työaikakirjanpidon tulee olla </a:t>
            </a:r>
            <a:r>
              <a:rPr lang="fi-FI" sz="1800" b="1" dirty="0"/>
              <a:t>työntekijän ja työnantajan allekirjoittama </a:t>
            </a:r>
            <a:r>
              <a:rPr lang="fi-FI" sz="1800" dirty="0"/>
              <a:t>(myös sähköinen allekirjoitus hyväksytään). </a:t>
            </a:r>
            <a:r>
              <a:rPr lang="fi-FI" sz="1800" b="1" dirty="0"/>
              <a:t>Työaikakirjanpidon tulee olla todennettavissa jälkikäteen!</a:t>
            </a:r>
          </a:p>
          <a:p>
            <a:pPr>
              <a:buFont typeface="Wingdings" panose="05000000000000000000" pitchFamily="2" charset="2"/>
              <a:buChar char="ü"/>
            </a:pPr>
            <a:r>
              <a:rPr lang="fi-FI" sz="1800" dirty="0"/>
              <a:t>Työajanseurannassa ilmoitetaan ainakin </a:t>
            </a:r>
            <a:r>
              <a:rPr lang="fi-FI" sz="1800" b="1" dirty="0"/>
              <a:t>hankkeelle tehdyt työskennellyt työtunnit ja näiden ajankohta</a:t>
            </a:r>
            <a:r>
              <a:rPr lang="fi-FI" sz="1800" dirty="0"/>
              <a:t>. Kokonaistyöaikaa ei tarvitse ilmoittaa. Tuensaajilla on erilaisia työajanseurantajärjestelmiä käytössä ja mukana voi olla enemmänkin tietoa.</a:t>
            </a:r>
          </a:p>
          <a:p>
            <a:pPr>
              <a:buFont typeface="Wingdings" panose="05000000000000000000" pitchFamily="2" charset="2"/>
              <a:buChar char="ü"/>
            </a:pPr>
            <a:r>
              <a:rPr lang="fi-FI" sz="1800" dirty="0"/>
              <a:t>Työskenneltyjen tuntien lisäksi hankkeelle voidaan tarvittaessa kohdentaa sairausloma-ajat ja perhevapaat samassa suhteessa kuin henkilö tekee hankkeelle työtä ja siltä osin, kun tuensaaja ei ole oikeutettu saamaan niistä korvausta muualta (esim. Kela-korvaukset)</a:t>
            </a:r>
          </a:p>
          <a:p>
            <a:pPr>
              <a:buFont typeface="Wingdings" panose="05000000000000000000" pitchFamily="2" charset="2"/>
              <a:buChar char="ü"/>
            </a:pPr>
            <a:r>
              <a:rPr lang="fi-FI" sz="1800" dirty="0"/>
              <a:t>EURA 2021 -palvelussa täytettävään maksatushakemukseen on suunniteltu erillinen kohta sairauslomien ja perhevapaiden kustannusten ilmoittamista varten molemmissa palkkakustannusmalleissa käytettäväksi</a:t>
            </a:r>
          </a:p>
          <a:p>
            <a:pPr>
              <a:buFont typeface="Wingdings" panose="05000000000000000000" pitchFamily="2" charset="2"/>
              <a:buChar char="ü"/>
            </a:pPr>
            <a:r>
              <a:rPr lang="fi-FI" sz="1800" dirty="0"/>
              <a:t>Hankkeelle ei kohdisteta mitään lomakustannuksia ja opetushenkilöstöjen vapaajaksojen kustannuksia esim. loma-ajan palkka, lomaraha, lomakorvaus, säästövapaat, palkalliset merkkipäivät yms. vapaat</a:t>
            </a:r>
          </a:p>
          <a:p>
            <a:pPr>
              <a:buFont typeface="Wingdings" panose="05000000000000000000" pitchFamily="2" charset="2"/>
              <a:buChar char="ü"/>
            </a:pPr>
            <a:r>
              <a:rPr lang="fi-FI" sz="1800" b="1" dirty="0"/>
              <a:t>Kirjanpidon otetta ei tarvitse toimittaa 	Palkat hyväksytään päätösvaiheessa hyväksytyn kiinteän tuntihinnan ja hankkeelle tehtyjen tuntien perusteella!</a:t>
            </a:r>
          </a:p>
          <a:p>
            <a:pPr>
              <a:buFont typeface="Wingdings" panose="05000000000000000000" pitchFamily="2" charset="2"/>
              <a:buChar char="ü"/>
            </a:pPr>
            <a:endParaRPr lang="fi-FI" sz="1800" dirty="0"/>
          </a:p>
        </p:txBody>
      </p:sp>
      <p:sp>
        <p:nvSpPr>
          <p:cNvPr id="4" name="Nuoli: Oikea 3">
            <a:extLst>
              <a:ext uri="{FF2B5EF4-FFF2-40B4-BE49-F238E27FC236}">
                <a16:creationId xmlns:a16="http://schemas.microsoft.com/office/drawing/2014/main" id="{B8C3D140-DA6A-4151-ACAF-023229010B08}"/>
              </a:ext>
            </a:extLst>
          </p:cNvPr>
          <p:cNvSpPr/>
          <p:nvPr/>
        </p:nvSpPr>
        <p:spPr>
          <a:xfrm>
            <a:off x="5554852" y="5469365"/>
            <a:ext cx="597159" cy="270588"/>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solidFill>
                <a:schemeClr val="accent6">
                  <a:lumMod val="50000"/>
                </a:schemeClr>
              </a:solidFill>
              <a:highlight>
                <a:srgbClr val="000000"/>
              </a:highlight>
            </a:endParaRPr>
          </a:p>
        </p:txBody>
      </p:sp>
    </p:spTree>
    <p:extLst>
      <p:ext uri="{BB962C8B-B14F-4D97-AF65-F5344CB8AC3E}">
        <p14:creationId xmlns:p14="http://schemas.microsoft.com/office/powerpoint/2010/main" val="735808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446C810-2362-4AE1-AB1F-E1D6BF8CA437}"/>
              </a:ext>
            </a:extLst>
          </p:cNvPr>
          <p:cNvSpPr>
            <a:spLocks noGrp="1"/>
          </p:cNvSpPr>
          <p:nvPr>
            <p:ph type="title"/>
          </p:nvPr>
        </p:nvSpPr>
        <p:spPr/>
        <p:txBody>
          <a:bodyPr/>
          <a:lstStyle/>
          <a:p>
            <a:r>
              <a:rPr lang="fi-FI" sz="3200" dirty="0"/>
              <a:t>Mitä tuensaaja merkitsee maksatushakemukseen?</a:t>
            </a:r>
            <a:r>
              <a:rPr lang="fi-FI" sz="3200" dirty="0">
                <a:solidFill>
                  <a:schemeClr val="accent6">
                    <a:lumMod val="75000"/>
                  </a:schemeClr>
                </a:solidFill>
              </a:rPr>
              <a:t> </a:t>
            </a:r>
            <a:r>
              <a:rPr lang="fi-FI" sz="3200" dirty="0">
                <a:solidFill>
                  <a:schemeClr val="accent2">
                    <a:lumMod val="90000"/>
                  </a:schemeClr>
                </a:solidFill>
              </a:rPr>
              <a:t>Palkkakustannusten vakiosivukulumalli</a:t>
            </a:r>
          </a:p>
        </p:txBody>
      </p:sp>
      <p:sp>
        <p:nvSpPr>
          <p:cNvPr id="3" name="Sisällön paikkamerkki 2">
            <a:extLst>
              <a:ext uri="{FF2B5EF4-FFF2-40B4-BE49-F238E27FC236}">
                <a16:creationId xmlns:a16="http://schemas.microsoft.com/office/drawing/2014/main" id="{ADECEFE7-1C04-4677-9B90-AC8327253DFB}"/>
              </a:ext>
            </a:extLst>
          </p:cNvPr>
          <p:cNvSpPr>
            <a:spLocks noGrp="1"/>
          </p:cNvSpPr>
          <p:nvPr>
            <p:ph idx="1"/>
          </p:nvPr>
        </p:nvSpPr>
        <p:spPr>
          <a:xfrm>
            <a:off x="838200" y="1534204"/>
            <a:ext cx="10991127" cy="3645334"/>
          </a:xfrm>
        </p:spPr>
        <p:txBody>
          <a:bodyPr/>
          <a:lstStyle/>
          <a:p>
            <a:pPr>
              <a:buFont typeface="Wingdings" panose="05000000000000000000" pitchFamily="2" charset="2"/>
              <a:buChar char="ü"/>
            </a:pPr>
            <a:r>
              <a:rPr lang="fi-FI" sz="1800" dirty="0"/>
              <a:t>Tuensaaja kirjaa hankkeen kirjanpitoon </a:t>
            </a:r>
            <a:r>
              <a:rPr lang="fi-FI" sz="1800" b="1" dirty="0"/>
              <a:t>kokoaikaisten osalta tosiasiallisesti aiheutuneet ja maksetut tukikelpoiset palkkakustannukset ilman sivukuluja ja lomarahaa</a:t>
            </a:r>
          </a:p>
          <a:p>
            <a:pPr>
              <a:buFont typeface="Wingdings" panose="05000000000000000000" pitchFamily="2" charset="2"/>
              <a:buChar char="ü"/>
            </a:pPr>
            <a:r>
              <a:rPr lang="fi-FI" sz="1800" b="1" dirty="0"/>
              <a:t>Osa-aikaisten</a:t>
            </a:r>
            <a:r>
              <a:rPr lang="fi-FI" sz="1800" dirty="0"/>
              <a:t> työntekijöiden palkkakustannukset kohdistetaan hankkeelle ja kirjataan hankekirjanpitoon </a:t>
            </a:r>
            <a:r>
              <a:rPr lang="fi-FI" sz="1800" b="1" dirty="0"/>
              <a:t>ennalta vahvistetun kiinteän työaikaosuuden (%) mukaisesti </a:t>
            </a:r>
            <a:r>
              <a:rPr lang="fi-FI" sz="1800" dirty="0"/>
              <a:t>tosiasiallisesti aiheutuneista ja maksetuista tukikelpoisista palkkakustannuksista ilman sivukuluja ja lomarahaa</a:t>
            </a:r>
          </a:p>
          <a:p>
            <a:pPr>
              <a:buFont typeface="Wingdings" panose="05000000000000000000" pitchFamily="2" charset="2"/>
              <a:buChar char="ü"/>
            </a:pPr>
            <a:r>
              <a:rPr lang="fi-FI" sz="1800" dirty="0"/>
              <a:t>Sairausloma-ajan ja vanhempainvapaiden kustannukset siltä osin kuin tuen saaja ei ole saanut, tai ei ole oikeutettu saamaan, niistä korvausta muualta (esim. Kela-korvaukset)</a:t>
            </a:r>
          </a:p>
          <a:p>
            <a:pPr lvl="1"/>
            <a:r>
              <a:rPr lang="fi-FI" sz="1600" dirty="0"/>
              <a:t>Osa-aikaisten osalta samassa suhteessa kuin henkilö tekee hankkeelle työtä (kiinteä %-osuus)</a:t>
            </a:r>
          </a:p>
          <a:p>
            <a:pPr>
              <a:buFont typeface="Wingdings" panose="05000000000000000000" pitchFamily="2" charset="2"/>
              <a:buChar char="ü"/>
            </a:pPr>
            <a:r>
              <a:rPr lang="fi-FI" sz="1800" b="1" dirty="0"/>
              <a:t>Työaikakirjanpidon raportteja ei toimiteta maksatushakemuksen liitteinä!</a:t>
            </a:r>
          </a:p>
          <a:p>
            <a:pPr>
              <a:buFont typeface="Wingdings" panose="05000000000000000000" pitchFamily="2" charset="2"/>
              <a:buChar char="ü"/>
            </a:pPr>
            <a:r>
              <a:rPr lang="fi-FI" sz="1800" b="1" dirty="0"/>
              <a:t>Kirjanpidon ote liitetään maksatushakemukseen. </a:t>
            </a:r>
            <a:r>
              <a:rPr lang="fi-FI" sz="1800" dirty="0"/>
              <a:t>Palkkakirjanpidon on oltava todennettavissa jälkikäteen. </a:t>
            </a:r>
          </a:p>
          <a:p>
            <a:pPr>
              <a:buFont typeface="Wingdings" panose="05000000000000000000" pitchFamily="2" charset="2"/>
              <a:buChar char="ü"/>
            </a:pPr>
            <a:r>
              <a:rPr lang="fi-FI" sz="1800" b="1" dirty="0"/>
              <a:t>Vuosiloma-ajan ja vapaajaksojen palkkakustannukset</a:t>
            </a:r>
            <a:r>
              <a:rPr lang="fi-FI" sz="1800" dirty="0"/>
              <a:t> ovat tukikelpoisia siltä osin kuin </a:t>
            </a:r>
            <a:r>
              <a:rPr lang="fi-FI" sz="1800" b="1" dirty="0"/>
              <a:t>palkat on ansaittu hankkeen </a:t>
            </a:r>
            <a:r>
              <a:rPr lang="fi-FI" sz="1800" dirty="0"/>
              <a:t>tukipäätöksen mukaisena </a:t>
            </a:r>
            <a:r>
              <a:rPr lang="fi-FI" sz="1800" b="1" dirty="0"/>
              <a:t>toteuttamisaikana ja tosiasiallisesti maksettu työntekijälle </a:t>
            </a:r>
            <a:r>
              <a:rPr lang="fi-FI" sz="1800" dirty="0"/>
              <a:t>tuen maksamista koskevan hakemuksen jättämiseen mennessä.</a:t>
            </a:r>
          </a:p>
          <a:p>
            <a:pPr>
              <a:buFont typeface="Wingdings" panose="05000000000000000000" pitchFamily="2" charset="2"/>
              <a:buChar char="ü"/>
            </a:pPr>
            <a:r>
              <a:rPr lang="fi-FI" sz="1800" dirty="0"/>
              <a:t>Loma- ja vapaajaksopalkkavaraukset eivät ole tukikelpoisia</a:t>
            </a:r>
          </a:p>
          <a:p>
            <a:pPr lvl="1"/>
            <a:endParaRPr lang="fi-FI" sz="1600" dirty="0"/>
          </a:p>
        </p:txBody>
      </p:sp>
    </p:spTree>
    <p:extLst>
      <p:ext uri="{BB962C8B-B14F-4D97-AF65-F5344CB8AC3E}">
        <p14:creationId xmlns:p14="http://schemas.microsoft.com/office/powerpoint/2010/main" val="2854644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C89DFA-740D-47E7-AB2F-6BC44D15FEB8}"/>
              </a:ext>
            </a:extLst>
          </p:cNvPr>
          <p:cNvSpPr>
            <a:spLocks noGrp="1"/>
          </p:cNvSpPr>
          <p:nvPr>
            <p:ph type="title"/>
          </p:nvPr>
        </p:nvSpPr>
        <p:spPr>
          <a:xfrm>
            <a:off x="838200" y="203080"/>
            <a:ext cx="10515600" cy="1033907"/>
          </a:xfrm>
        </p:spPr>
        <p:txBody>
          <a:bodyPr/>
          <a:lstStyle/>
          <a:p>
            <a:r>
              <a:rPr lang="fi-FI" sz="3200" dirty="0"/>
              <a:t>Huomioita palkkakustannusten kustannusmalleista</a:t>
            </a:r>
          </a:p>
        </p:txBody>
      </p:sp>
      <p:sp>
        <p:nvSpPr>
          <p:cNvPr id="3" name="Sisällön paikkamerkki 2">
            <a:extLst>
              <a:ext uri="{FF2B5EF4-FFF2-40B4-BE49-F238E27FC236}">
                <a16:creationId xmlns:a16="http://schemas.microsoft.com/office/drawing/2014/main" id="{446EC8D0-47E4-41FA-8CAF-3D05DB2A1E1B}"/>
              </a:ext>
            </a:extLst>
          </p:cNvPr>
          <p:cNvSpPr>
            <a:spLocks noGrp="1"/>
          </p:cNvSpPr>
          <p:nvPr>
            <p:ph idx="1"/>
          </p:nvPr>
        </p:nvSpPr>
        <p:spPr>
          <a:xfrm>
            <a:off x="838199" y="1453582"/>
            <a:ext cx="10442510" cy="3645334"/>
          </a:xfrm>
        </p:spPr>
        <p:txBody>
          <a:bodyPr/>
          <a:lstStyle/>
          <a:p>
            <a:pPr>
              <a:buFont typeface="Wingdings" panose="05000000000000000000" pitchFamily="2" charset="2"/>
              <a:buChar char="Ø"/>
            </a:pPr>
            <a:r>
              <a:rPr lang="fi-FI" dirty="0"/>
              <a:t>Yksikkökustannusmalli vaatii tuenhakijoilta tarkempaa työtä hankepalkkojen valmisteluvaiheessa, mutta vastaavasti hankkeen toteutuksen aikainen työmäärä pienenee huomattavasti ja aikaa jää hankkeen sisällölliseen toteuttamiseen.</a:t>
            </a:r>
          </a:p>
          <a:p>
            <a:pPr>
              <a:buFont typeface="Wingdings" panose="05000000000000000000" pitchFamily="2" charset="2"/>
              <a:buChar char="Ø"/>
            </a:pPr>
            <a:r>
              <a:rPr lang="fi-FI" dirty="0"/>
              <a:t>Hankkeen resurssien suunnittelu on tehtävä entistä tarkemmin jo hakuvaiheessa! Tehtäväkohtaiset lomakkeet on täydennettävä EURA 2021 -järjestelmään jo ensimmäisen hakemuksen yhteydessä. </a:t>
            </a:r>
          </a:p>
          <a:p>
            <a:pPr>
              <a:buFont typeface="Wingdings" panose="05000000000000000000" pitchFamily="2" charset="2"/>
              <a:buChar char="Ø"/>
            </a:pPr>
            <a:r>
              <a:rPr lang="fi-FI" dirty="0"/>
              <a:t>Tehtävänkuvausten täyttöohjeissa annetaan ohjeita muutostilanteita varten, hankehakemuksessa rahoitusta haetaan tehtäville, ei henkilöille</a:t>
            </a:r>
          </a:p>
          <a:p>
            <a:pPr>
              <a:buFont typeface="Wingdings" panose="05000000000000000000" pitchFamily="2" charset="2"/>
              <a:buChar char="Ø"/>
            </a:pPr>
            <a:r>
              <a:rPr lang="fi-FI" dirty="0"/>
              <a:t>Yksikkökustannusmallissa organisaatiot voivat itse vaikuttaa miten helppoa tai vaikeaa mallin käyttäminen on; säädösperusta antaa paljon vaihtoehtoja bruttotyövoimakustannuksen laskentaan</a:t>
            </a:r>
          </a:p>
          <a:p>
            <a:pPr>
              <a:buFont typeface="Wingdings" panose="05000000000000000000" pitchFamily="2" charset="2"/>
              <a:buChar char="Ø"/>
            </a:pPr>
            <a:r>
              <a:rPr lang="fi-FI" dirty="0"/>
              <a:t>Dokumentoinnin ja jäljitysketjun merkitys korostuu entisestään palkkatietojen vakuuttamismenettelyn aikana</a:t>
            </a:r>
          </a:p>
        </p:txBody>
      </p:sp>
    </p:spTree>
    <p:extLst>
      <p:ext uri="{BB962C8B-B14F-4D97-AF65-F5344CB8AC3E}">
        <p14:creationId xmlns:p14="http://schemas.microsoft.com/office/powerpoint/2010/main" val="72792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1B014168-91A9-4C71-B511-41B3FC3AA3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4568" y="2170751"/>
            <a:ext cx="3267942" cy="3267942"/>
          </a:xfrm>
          <a:prstGeom prst="rect">
            <a:avLst/>
          </a:prstGeom>
        </p:spPr>
      </p:pic>
      <p:sp>
        <p:nvSpPr>
          <p:cNvPr id="2" name="Title 1">
            <a:extLst>
              <a:ext uri="{FF2B5EF4-FFF2-40B4-BE49-F238E27FC236}">
                <a16:creationId xmlns:a16="http://schemas.microsoft.com/office/drawing/2014/main" id="{A347469B-CF30-4FBB-BDEB-543DBB2A61E8}"/>
              </a:ext>
            </a:extLst>
          </p:cNvPr>
          <p:cNvSpPr>
            <a:spLocks noGrp="1"/>
          </p:cNvSpPr>
          <p:nvPr>
            <p:ph type="title"/>
          </p:nvPr>
        </p:nvSpPr>
        <p:spPr>
          <a:xfrm>
            <a:off x="764286" y="1536192"/>
            <a:ext cx="10663428" cy="4021037"/>
          </a:xfrm>
        </p:spPr>
        <p:txBody>
          <a:bodyPr/>
          <a:lstStyle/>
          <a:p>
            <a:br>
              <a:rPr lang="fi-FI" sz="3200" b="1" dirty="0">
                <a:solidFill>
                  <a:schemeClr val="accent2">
                    <a:lumMod val="90000"/>
                  </a:schemeClr>
                </a:solidFill>
                <a:latin typeface="+mn-lt"/>
              </a:rPr>
            </a:br>
            <a:r>
              <a:rPr lang="fi-FI" sz="3200" b="1" dirty="0">
                <a:solidFill>
                  <a:schemeClr val="accent2">
                    <a:lumMod val="90000"/>
                  </a:schemeClr>
                </a:solidFill>
                <a:latin typeface="+mn-lt"/>
              </a:rPr>
              <a:t>Lisätietoja</a:t>
            </a:r>
            <a:br>
              <a:rPr lang="fi-FI" sz="1400" dirty="0">
                <a:latin typeface="+mn-lt"/>
              </a:rPr>
            </a:br>
            <a:br>
              <a:rPr lang="fi-FI" sz="1400" dirty="0">
                <a:latin typeface="+mn-lt"/>
              </a:rPr>
            </a:br>
            <a:r>
              <a:rPr lang="fi-FI" altLang="fi-FI" sz="2000" dirty="0">
                <a:solidFill>
                  <a:srgbClr val="0000FF"/>
                </a:solidFill>
                <a:latin typeface="+mn-lt"/>
                <a:hlinkClick r:id="rId4"/>
              </a:rPr>
              <a:t>www.rakennerahastot.fi</a:t>
            </a:r>
            <a:br>
              <a:rPr lang="fi-FI" altLang="fi-FI" sz="2000" dirty="0">
                <a:solidFill>
                  <a:srgbClr val="0000FF"/>
                </a:solidFill>
                <a:latin typeface="+mn-lt"/>
              </a:rPr>
            </a:br>
            <a:br>
              <a:rPr lang="fi-FI" altLang="fi-FI" sz="1400" dirty="0">
                <a:latin typeface="+mn-lt"/>
              </a:rPr>
            </a:br>
            <a:r>
              <a:rPr lang="fi-FI" altLang="fi-FI" sz="1400" dirty="0">
                <a:latin typeface="+mn-lt"/>
              </a:rPr>
              <a:t>			</a:t>
            </a:r>
            <a:br>
              <a:rPr lang="fi-FI" altLang="fi-FI" sz="1400" dirty="0">
                <a:latin typeface="+mn-lt"/>
              </a:rPr>
            </a:br>
            <a:r>
              <a:rPr lang="fi-FI" altLang="fi-FI" sz="1600" b="1" dirty="0"/>
              <a:t>Pohjois-Pohjanmaan ELY-keskuksen rahoitusyksikön yhteyshenkilöt Kainuussa</a:t>
            </a:r>
            <a:br>
              <a:rPr lang="fi-FI" altLang="fi-FI" sz="1600" dirty="0"/>
            </a:br>
            <a:br>
              <a:rPr lang="fi-FI" altLang="fi-FI" sz="1600" dirty="0">
                <a:latin typeface="+mn-lt"/>
              </a:rPr>
            </a:br>
            <a:r>
              <a:rPr lang="fi-FI" altLang="fi-FI" sz="1600" dirty="0">
                <a:latin typeface="+mn-lt"/>
              </a:rPr>
              <a:t>Rahoitusasiantuntija (ESR) Annukka Koskelo 	Rahoitusasiantuntija (ESR) Verna Piirainen (3.1.2022 alkaen)</a:t>
            </a:r>
            <a:br>
              <a:rPr lang="fi-FI" altLang="fi-FI" sz="1600" dirty="0">
                <a:highlight>
                  <a:srgbClr val="FFFF00"/>
                </a:highlight>
                <a:latin typeface="+mn-lt"/>
              </a:rPr>
            </a:br>
            <a:r>
              <a:rPr lang="fi-FI" altLang="fi-FI" sz="1600" dirty="0">
                <a:latin typeface="+mn-lt"/>
              </a:rPr>
              <a:t>Käyntiosoite: Kalliokatu 4, 87100 Kajaani		Käyntiosoite: Kalliokatu 4, 87100 Kajaani</a:t>
            </a:r>
            <a:br>
              <a:rPr lang="fi-FI" altLang="fi-FI" sz="1600" dirty="0">
                <a:latin typeface="+mn-lt"/>
              </a:rPr>
            </a:br>
            <a:r>
              <a:rPr lang="fi-FI" altLang="fi-FI" sz="1600" dirty="0">
                <a:latin typeface="+mn-lt"/>
              </a:rPr>
              <a:t>Puh. 0295 023 691 				Puh. 0295 023 573</a:t>
            </a:r>
            <a:br>
              <a:rPr lang="fi-FI" altLang="fi-FI" sz="1600" dirty="0">
                <a:latin typeface="+mn-lt"/>
              </a:rPr>
            </a:br>
            <a:r>
              <a:rPr lang="fi-FI" altLang="fi-FI" sz="1600" dirty="0">
                <a:latin typeface="+mn-lt"/>
              </a:rPr>
              <a:t>s-posti: annukka.koskelo@ely-keskus.fi		s-posti: verna.piirainen@ely-keskus.fi</a:t>
            </a:r>
            <a:br>
              <a:rPr lang="fi-FI" altLang="fi-FI" sz="1600" dirty="0">
                <a:latin typeface="+mn-lt"/>
              </a:rPr>
            </a:br>
            <a:r>
              <a:rPr lang="fi-FI" altLang="fi-FI" sz="1600" dirty="0">
                <a:latin typeface="+mn-lt"/>
              </a:rPr>
              <a:t>Twitter: @AnnukkaKoskelo			Twitter: @VernaPiirainen</a:t>
            </a:r>
            <a:br>
              <a:rPr lang="fi-FI" altLang="fi-FI" sz="1600" dirty="0">
                <a:latin typeface="+mn-lt"/>
              </a:rPr>
            </a:br>
            <a:br>
              <a:rPr lang="fi-FI" altLang="fi-FI" sz="1600" dirty="0">
                <a:latin typeface="+mn-lt"/>
              </a:rPr>
            </a:br>
            <a:r>
              <a:rPr lang="fi-FI" altLang="fi-FI" sz="1600" dirty="0">
                <a:latin typeface="+mn-lt"/>
              </a:rPr>
              <a:t>Rahoitusasiantuntija (ympäristö-</a:t>
            </a:r>
            <a:r>
              <a:rPr lang="fi-FI" sz="1600" dirty="0">
                <a:latin typeface="+mn-lt"/>
              </a:rPr>
              <a:t>EAKR) Paula Alho</a:t>
            </a:r>
            <a:br>
              <a:rPr lang="fi-FI" sz="1600" dirty="0">
                <a:latin typeface="+mn-lt"/>
              </a:rPr>
            </a:br>
            <a:r>
              <a:rPr lang="fi-FI" sz="1600" dirty="0">
                <a:latin typeface="+mn-lt"/>
              </a:rPr>
              <a:t>Käyntiosoite: </a:t>
            </a:r>
            <a:r>
              <a:rPr lang="fi-FI" sz="1600" dirty="0">
                <a:effectLst/>
                <a:latin typeface="+mn-lt"/>
                <a:ea typeface="Calibri" panose="020F0502020204030204" pitchFamily="34" charset="0"/>
              </a:rPr>
              <a:t>Hallituskatu 3 B, 96100 Rovaniemi</a:t>
            </a:r>
            <a:br>
              <a:rPr lang="fi-FI" sz="1600" dirty="0">
                <a:effectLst/>
                <a:latin typeface="+mn-lt"/>
                <a:ea typeface="Calibri" panose="020F0502020204030204" pitchFamily="34" charset="0"/>
              </a:rPr>
            </a:br>
            <a:r>
              <a:rPr lang="fi-FI" sz="1600" dirty="0">
                <a:latin typeface="+mn-lt"/>
              </a:rPr>
              <a:t>Puh. 0295 037 284</a:t>
            </a:r>
            <a:br>
              <a:rPr lang="fi-FI" sz="1600" dirty="0">
                <a:latin typeface="+mn-lt"/>
              </a:rPr>
            </a:br>
            <a:r>
              <a:rPr lang="fi-FI" sz="1600" dirty="0">
                <a:latin typeface="+mn-lt"/>
              </a:rPr>
              <a:t>s-posti: paula.alho@ely-keskus.fi</a:t>
            </a:r>
            <a:br>
              <a:rPr lang="fi-FI" sz="1600" dirty="0">
                <a:latin typeface="+mn-lt"/>
              </a:rPr>
            </a:br>
            <a:br>
              <a:rPr lang="fi-FI" sz="2400" dirty="0"/>
            </a:br>
            <a:br>
              <a:rPr lang="fi-FI" sz="2400" dirty="0"/>
            </a:br>
            <a:endParaRPr lang="fi-FI" sz="2400" dirty="0"/>
          </a:p>
        </p:txBody>
      </p:sp>
      <p:sp>
        <p:nvSpPr>
          <p:cNvPr id="3" name="Tekstiruutu 37">
            <a:extLst>
              <a:ext uri="{FF2B5EF4-FFF2-40B4-BE49-F238E27FC236}">
                <a16:creationId xmlns:a16="http://schemas.microsoft.com/office/drawing/2014/main" id="{210342FF-A065-4EBB-9F23-8940B8138330}"/>
              </a:ext>
            </a:extLst>
          </p:cNvPr>
          <p:cNvSpPr txBox="1"/>
          <p:nvPr/>
        </p:nvSpPr>
        <p:spPr>
          <a:xfrm>
            <a:off x="3240537" y="4602373"/>
            <a:ext cx="5710926" cy="499986"/>
          </a:xfrm>
          <a:prstGeom prst="rect">
            <a:avLst/>
          </a:prstGeom>
          <a:noFill/>
        </p:spPr>
        <p:txBody>
          <a:bodyPr wrap="square" lIns="0" tIns="0" rIns="0" bIns="0" rtlCol="0">
            <a:noAutofit/>
          </a:bodyPr>
          <a:lstStyle/>
          <a:p>
            <a:pPr algn="ctr"/>
            <a:r>
              <a:rPr lang="fi-FI" sz="4000" b="1" dirty="0">
                <a:solidFill>
                  <a:schemeClr val="accent2">
                    <a:lumMod val="90000"/>
                  </a:schemeClr>
                </a:solidFill>
                <a:ea typeface="Tahoma" panose="020B0604030504040204" pitchFamily="34" charset="0"/>
                <a:cs typeface="Tahoma" panose="020B0604030504040204" pitchFamily="34" charset="0"/>
              </a:rPr>
              <a:t>Kiitos!</a:t>
            </a:r>
          </a:p>
        </p:txBody>
      </p:sp>
    </p:spTree>
    <p:extLst>
      <p:ext uri="{BB962C8B-B14F-4D97-AF65-F5344CB8AC3E}">
        <p14:creationId xmlns:p14="http://schemas.microsoft.com/office/powerpoint/2010/main" val="2468239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2B798B-08BF-4F23-A080-53A77F949942}"/>
              </a:ext>
            </a:extLst>
          </p:cNvPr>
          <p:cNvSpPr>
            <a:spLocks noGrp="1"/>
          </p:cNvSpPr>
          <p:nvPr>
            <p:ph type="title"/>
          </p:nvPr>
        </p:nvSpPr>
        <p:spPr>
          <a:xfrm>
            <a:off x="838198" y="505084"/>
            <a:ext cx="10515600" cy="1033907"/>
          </a:xfrm>
        </p:spPr>
        <p:txBody>
          <a:bodyPr/>
          <a:lstStyle/>
          <a:p>
            <a:r>
              <a:rPr lang="fi-FI" sz="3200" dirty="0"/>
              <a:t>Euroopan unionin alue- ja rakennepolitiikan ohjelman 2021-2027 hankkeiden palkkakustannuksia koskevat kustannusmallit</a:t>
            </a:r>
          </a:p>
        </p:txBody>
      </p:sp>
      <p:sp>
        <p:nvSpPr>
          <p:cNvPr id="3" name="Content Placeholder 2">
            <a:extLst>
              <a:ext uri="{FF2B5EF4-FFF2-40B4-BE49-F238E27FC236}">
                <a16:creationId xmlns:a16="http://schemas.microsoft.com/office/drawing/2014/main" id="{76E10F12-43D1-4FC1-B119-B68DDE5AE981}"/>
              </a:ext>
            </a:extLst>
          </p:cNvPr>
          <p:cNvSpPr>
            <a:spLocks noGrp="1"/>
          </p:cNvSpPr>
          <p:nvPr>
            <p:ph idx="1"/>
          </p:nvPr>
        </p:nvSpPr>
        <p:spPr>
          <a:xfrm>
            <a:off x="838198" y="1892808"/>
            <a:ext cx="10515600" cy="3639312"/>
          </a:xfrm>
        </p:spPr>
        <p:txBody>
          <a:bodyPr/>
          <a:lstStyle/>
          <a:p>
            <a:pPr marL="457200" indent="-457200">
              <a:buAutoNum type="arabicPeriod"/>
            </a:pPr>
            <a:r>
              <a:rPr lang="fi-FI" b="1" dirty="0"/>
              <a:t>Palkkakustannusten yksikkökustannusmalli </a:t>
            </a:r>
            <a:r>
              <a:rPr lang="fi-FI" dirty="0"/>
              <a:t>”tuntitaksa” </a:t>
            </a:r>
          </a:p>
          <a:p>
            <a:pPr marL="457200" lvl="1" indent="0">
              <a:buNone/>
            </a:pPr>
            <a:r>
              <a:rPr lang="fi-FI" dirty="0"/>
              <a:t>-&gt; käytettävissä rahoituslain (757/2021) nojalla rahoitettavissa hankkeissa</a:t>
            </a:r>
          </a:p>
          <a:p>
            <a:pPr marL="457200" lvl="1" indent="0">
              <a:buNone/>
            </a:pPr>
            <a:endParaRPr lang="fi-FI" dirty="0"/>
          </a:p>
          <a:p>
            <a:pPr marL="457200" indent="-457200">
              <a:buAutoNum type="arabicPeriod"/>
            </a:pPr>
            <a:r>
              <a:rPr lang="fi-FI" b="1" dirty="0"/>
              <a:t>Vakiosivukulumalli </a:t>
            </a:r>
            <a:r>
              <a:rPr lang="fi-FI" dirty="0"/>
              <a:t>eli palkkakustannusten korvaaminen tosiasiallisesti aiheutuneisiin ja maksettuihin tukikelpoisiin kustannuksiin perustuen ja prosenttimääräinen korvaus palkkakustannusten sivukuluista</a:t>
            </a:r>
          </a:p>
          <a:p>
            <a:pPr marL="457200" lvl="1" indent="0">
              <a:buNone/>
            </a:pPr>
            <a:r>
              <a:rPr lang="fi-FI" dirty="0"/>
              <a:t>-&gt; kaikissa yritystukilain (758/2021) nojalla rahoitettavissa palkkakustannuksia sisältävissä hankkeissa</a:t>
            </a:r>
          </a:p>
          <a:p>
            <a:pPr marL="457200" lvl="1" indent="0">
              <a:buNone/>
            </a:pPr>
            <a:r>
              <a:rPr lang="fi-FI" dirty="0"/>
              <a:t>-&gt; käytettävissä myös rahoituslain (757/2021) nojalla rahoitettavissa palkkakustannuksia sisältävissä hankkeissa</a:t>
            </a:r>
          </a:p>
        </p:txBody>
      </p:sp>
    </p:spTree>
    <p:extLst>
      <p:ext uri="{BB962C8B-B14F-4D97-AF65-F5344CB8AC3E}">
        <p14:creationId xmlns:p14="http://schemas.microsoft.com/office/powerpoint/2010/main" val="517768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F4AAF-2876-48B4-B214-71FFE3CC83C7}"/>
              </a:ext>
            </a:extLst>
          </p:cNvPr>
          <p:cNvSpPr>
            <a:spLocks noGrp="1"/>
          </p:cNvSpPr>
          <p:nvPr>
            <p:ph type="title"/>
          </p:nvPr>
        </p:nvSpPr>
        <p:spPr>
          <a:xfrm>
            <a:off x="1380744" y="758762"/>
            <a:ext cx="9431782" cy="2852737"/>
          </a:xfrm>
        </p:spPr>
        <p:txBody>
          <a:bodyPr/>
          <a:lstStyle/>
          <a:p>
            <a:r>
              <a:rPr lang="fi-FI" sz="4000" dirty="0"/>
              <a:t>1) Palkkakustannusten yksikkökustannusmalli </a:t>
            </a:r>
            <a:br>
              <a:rPr lang="fi-FI" sz="4000" dirty="0"/>
            </a:br>
            <a:r>
              <a:rPr lang="fi-FI" sz="4000" dirty="0"/>
              <a:t>”tuntitaksa”</a:t>
            </a:r>
            <a:br>
              <a:rPr lang="fi-FI" sz="4000" dirty="0"/>
            </a:br>
            <a:r>
              <a:rPr lang="fi-FI" sz="1800" dirty="0"/>
              <a:t>Tukikelpoisuusasetus 866/2021, 6§</a:t>
            </a:r>
          </a:p>
        </p:txBody>
      </p:sp>
    </p:spTree>
    <p:extLst>
      <p:ext uri="{BB962C8B-B14F-4D97-AF65-F5344CB8AC3E}">
        <p14:creationId xmlns:p14="http://schemas.microsoft.com/office/powerpoint/2010/main" val="219285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uva 5">
            <a:extLst>
              <a:ext uri="{FF2B5EF4-FFF2-40B4-BE49-F238E27FC236}">
                <a16:creationId xmlns:a16="http://schemas.microsoft.com/office/drawing/2014/main" id="{AAC2F6CB-E8DA-4D36-AB03-B848840796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0737" y="3328892"/>
            <a:ext cx="1348587" cy="1348587"/>
          </a:xfrm>
          <a:prstGeom prst="rect">
            <a:avLst/>
          </a:prstGeom>
        </p:spPr>
      </p:pic>
      <p:sp>
        <p:nvSpPr>
          <p:cNvPr id="5" name="Pyöristetty suorakulmio 2" descr="Tekstilaatikoita">
            <a:extLst>
              <a:ext uri="{FF2B5EF4-FFF2-40B4-BE49-F238E27FC236}">
                <a16:creationId xmlns:a16="http://schemas.microsoft.com/office/drawing/2014/main" id="{64680E02-96C1-4599-971D-2EFB24B3BAAB}"/>
              </a:ext>
            </a:extLst>
          </p:cNvPr>
          <p:cNvSpPr/>
          <p:nvPr/>
        </p:nvSpPr>
        <p:spPr>
          <a:xfrm>
            <a:off x="1422289" y="3701037"/>
            <a:ext cx="9347421" cy="604299"/>
          </a:xfrm>
          <a:prstGeom prst="roundRect">
            <a:avLst/>
          </a:prstGeom>
          <a:solidFill>
            <a:srgbClr val="FFD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fi-FI" dirty="0">
                <a:solidFill>
                  <a:schemeClr val="tx1"/>
                </a:solidFill>
              </a:rPr>
              <a:t>Tuntitaksa lasketaan </a:t>
            </a:r>
            <a:r>
              <a:rPr lang="fi-FI" b="1" dirty="0">
                <a:solidFill>
                  <a:schemeClr val="tx1"/>
                </a:solidFill>
              </a:rPr>
              <a:t>jakamalla</a:t>
            </a:r>
            <a:r>
              <a:rPr lang="fi-FI" dirty="0">
                <a:solidFill>
                  <a:schemeClr val="tx1"/>
                </a:solidFill>
              </a:rPr>
              <a:t> viimeisimmät asiakirjoihin perustuvat vuotuiset </a:t>
            </a:r>
            <a:r>
              <a:rPr lang="fi-FI" b="1" dirty="0">
                <a:solidFill>
                  <a:schemeClr val="tx1"/>
                </a:solidFill>
              </a:rPr>
              <a:t>bruttotyövoimakustannukset</a:t>
            </a:r>
            <a:r>
              <a:rPr lang="fi-FI" dirty="0">
                <a:solidFill>
                  <a:schemeClr val="tx1"/>
                </a:solidFill>
              </a:rPr>
              <a:t> </a:t>
            </a:r>
            <a:r>
              <a:rPr lang="fi-FI" b="1" dirty="0">
                <a:solidFill>
                  <a:schemeClr val="tx1"/>
                </a:solidFill>
              </a:rPr>
              <a:t>1720 tunnilla</a:t>
            </a:r>
          </a:p>
        </p:txBody>
      </p:sp>
      <p:sp>
        <p:nvSpPr>
          <p:cNvPr id="2" name="Title 1">
            <a:extLst>
              <a:ext uri="{FF2B5EF4-FFF2-40B4-BE49-F238E27FC236}">
                <a16:creationId xmlns:a16="http://schemas.microsoft.com/office/drawing/2014/main" id="{6F3C4C20-5008-42D4-8921-0D9EB469EB56}"/>
              </a:ext>
            </a:extLst>
          </p:cNvPr>
          <p:cNvSpPr>
            <a:spLocks noGrp="1"/>
          </p:cNvSpPr>
          <p:nvPr>
            <p:ph type="title"/>
          </p:nvPr>
        </p:nvSpPr>
        <p:spPr/>
        <p:txBody>
          <a:bodyPr/>
          <a:lstStyle/>
          <a:p>
            <a:r>
              <a:rPr lang="fi-FI" sz="3200" dirty="0"/>
              <a:t>Palkkakustannusten yksikkökustannusmalli ”tuntitaksa” 								1/5</a:t>
            </a:r>
          </a:p>
        </p:txBody>
      </p:sp>
      <p:sp>
        <p:nvSpPr>
          <p:cNvPr id="3" name="Content Placeholder 2">
            <a:extLst>
              <a:ext uri="{FF2B5EF4-FFF2-40B4-BE49-F238E27FC236}">
                <a16:creationId xmlns:a16="http://schemas.microsoft.com/office/drawing/2014/main" id="{506AF958-3700-4494-A459-942692FE1F74}"/>
              </a:ext>
            </a:extLst>
          </p:cNvPr>
          <p:cNvSpPr>
            <a:spLocks noGrp="1"/>
          </p:cNvSpPr>
          <p:nvPr>
            <p:ph idx="1"/>
          </p:nvPr>
        </p:nvSpPr>
        <p:spPr>
          <a:xfrm>
            <a:off x="838200" y="1502682"/>
            <a:ext cx="10667035" cy="3852635"/>
          </a:xfrm>
        </p:spPr>
        <p:txBody>
          <a:bodyPr/>
          <a:lstStyle/>
          <a:p>
            <a:pPr marL="0" indent="0">
              <a:buNone/>
            </a:pPr>
            <a:r>
              <a:rPr lang="fi-FI" sz="1400" i="1" dirty="0"/>
              <a:t>Perustuu yleisasetuksen 55 (2a) artiklaan ja on otettavissa käyttöön sellaisenaan jäsenvaltioissa (</a:t>
            </a:r>
            <a:r>
              <a:rPr lang="fi-FI" sz="1400" i="1" dirty="0" err="1"/>
              <a:t>off</a:t>
            </a:r>
            <a:r>
              <a:rPr lang="fi-FI" sz="1400" i="1" dirty="0"/>
              <a:t> </a:t>
            </a:r>
            <a:r>
              <a:rPr lang="fi-FI" sz="1400" i="1" dirty="0" err="1"/>
              <a:t>the</a:t>
            </a:r>
            <a:r>
              <a:rPr lang="fi-FI" sz="1400" i="1" dirty="0"/>
              <a:t> </a:t>
            </a:r>
            <a:r>
              <a:rPr lang="fi-FI" sz="1400" i="1" dirty="0" err="1"/>
              <a:t>shelf</a:t>
            </a:r>
            <a:r>
              <a:rPr lang="fi-FI" sz="1400" i="1" dirty="0"/>
              <a:t> –malli)</a:t>
            </a:r>
          </a:p>
          <a:p>
            <a:pPr>
              <a:buFont typeface="Wingdings" panose="05000000000000000000" pitchFamily="2" charset="2"/>
              <a:buChar char="ü"/>
            </a:pPr>
            <a:r>
              <a:rPr lang="fi-FI" sz="1800" dirty="0"/>
              <a:t>Hakijan on hakemuksessa esitettävä </a:t>
            </a:r>
            <a:r>
              <a:rPr lang="fi-FI" sz="1800" b="1" dirty="0"/>
              <a:t>tarkat määrittelyt ja perusteet </a:t>
            </a:r>
            <a:r>
              <a:rPr lang="fi-FI" sz="1800" dirty="0"/>
              <a:t>palkkakustannusten yksikkökustannuksen eli </a:t>
            </a:r>
            <a:r>
              <a:rPr lang="fi-FI" sz="1800" b="1" dirty="0"/>
              <a:t>tuntitaksan laskennan perusteista. </a:t>
            </a:r>
            <a:r>
              <a:rPr lang="fi-FI" sz="1800" dirty="0"/>
              <a:t>Tukikelpoisuustarkastelua tehdään hakemusvaiheessa, ennen hankepäätöksen tekoa!</a:t>
            </a:r>
          </a:p>
          <a:p>
            <a:pPr>
              <a:buFont typeface="Wingdings" panose="05000000000000000000" pitchFamily="2" charset="2"/>
              <a:buChar char="ü"/>
            </a:pPr>
            <a:r>
              <a:rPr lang="fi-FI" sz="1800" cap="none" dirty="0"/>
              <a:t>Tuen maksaminen perustuu hankkeen toteutuksen todelliseen etenemiseen eli </a:t>
            </a:r>
            <a:r>
              <a:rPr lang="fi-FI" sz="1800" b="1" cap="none" dirty="0"/>
              <a:t>toteutuneisiin yksiköihin</a:t>
            </a:r>
            <a:r>
              <a:rPr lang="fi-FI" sz="1800" cap="none" dirty="0"/>
              <a:t>, ei tosiasiallisiin kustannuksiin. Toteutuneet yksiköt, </a:t>
            </a:r>
            <a:r>
              <a:rPr lang="fi-FI" sz="1800" b="1" cap="none" dirty="0"/>
              <a:t>tehdyt työtunnit </a:t>
            </a:r>
            <a:r>
              <a:rPr lang="fi-FI" sz="1800" cap="none" dirty="0"/>
              <a:t>on</a:t>
            </a:r>
            <a:r>
              <a:rPr lang="fi-FI" sz="1800" b="1" cap="none" dirty="0"/>
              <a:t> todennettava.</a:t>
            </a:r>
          </a:p>
          <a:p>
            <a:pPr>
              <a:buFont typeface="Wingdings" panose="05000000000000000000" pitchFamily="2" charset="2"/>
              <a:buChar char="ü"/>
            </a:pPr>
            <a:r>
              <a:rPr lang="fi-FI" sz="1800" cap="none" dirty="0"/>
              <a:t>Hankkeen tukikelpoiset palkkakustannukset lasketaan </a:t>
            </a:r>
            <a:r>
              <a:rPr lang="fi-FI" sz="1800" b="1" cap="none" dirty="0"/>
              <a:t>toteutuneiden yksiköiden, työtuntien</a:t>
            </a:r>
            <a:r>
              <a:rPr lang="fi-FI" sz="1800" cap="none" dirty="0"/>
              <a:t>, </a:t>
            </a:r>
            <a:r>
              <a:rPr lang="fi-FI" sz="1800" b="1" cap="none" dirty="0"/>
              <a:t>määrän</a:t>
            </a:r>
            <a:r>
              <a:rPr lang="fi-FI" sz="1800" cap="none" dirty="0"/>
              <a:t> perusteella </a:t>
            </a:r>
            <a:r>
              <a:rPr lang="fi-FI" sz="1800" b="1" cap="none" dirty="0"/>
              <a:t>ennalta vahvistetulla yksikkökustannuksella eli tuntitaksalla kerrottuna</a:t>
            </a:r>
          </a:p>
          <a:p>
            <a:pPr>
              <a:buFont typeface="Wingdings" panose="05000000000000000000" pitchFamily="2" charset="2"/>
              <a:buChar char="ü"/>
            </a:pPr>
            <a:endParaRPr lang="fi-FI" sz="1800" b="1" dirty="0"/>
          </a:p>
          <a:p>
            <a:pPr>
              <a:buFont typeface="Wingdings" panose="05000000000000000000" pitchFamily="2" charset="2"/>
              <a:buChar char="ü"/>
            </a:pPr>
            <a:endParaRPr lang="fi-FI" sz="1800" b="1" cap="none" dirty="0"/>
          </a:p>
          <a:p>
            <a:pPr>
              <a:buFont typeface="Wingdings" panose="05000000000000000000" pitchFamily="2" charset="2"/>
              <a:buChar char="ü"/>
            </a:pPr>
            <a:r>
              <a:rPr lang="fi-FI" sz="1800" dirty="0"/>
              <a:t>Vuotuiseen bruttotyövoimakustannukseen </a:t>
            </a:r>
            <a:r>
              <a:rPr lang="fi-FI" sz="1800" b="1" dirty="0"/>
              <a:t>sisältyy vuosiloma-ajan ja vapaajaksojen palkka</a:t>
            </a:r>
          </a:p>
          <a:p>
            <a:pPr>
              <a:buFont typeface="Wingdings" panose="05000000000000000000" pitchFamily="2" charset="2"/>
              <a:buChar char="ü"/>
            </a:pPr>
            <a:r>
              <a:rPr lang="fi-FI" sz="1800" dirty="0"/>
              <a:t>Lakiin perustuvat työnantajan </a:t>
            </a:r>
            <a:r>
              <a:rPr lang="fi-FI" sz="1800" b="1" dirty="0"/>
              <a:t>sivukulut ja </a:t>
            </a:r>
            <a:r>
              <a:rPr lang="fi-FI" sz="1800" dirty="0"/>
              <a:t>virka- tai työehtosopimukseen perustuvat </a:t>
            </a:r>
            <a:r>
              <a:rPr lang="fi-FI" sz="1800" b="1" dirty="0"/>
              <a:t>lomarahat</a:t>
            </a:r>
            <a:r>
              <a:rPr lang="fi-FI" sz="1800" dirty="0"/>
              <a:t> lasketaan vuotuisia bruttotyövoimakustannuksia määritettäessä </a:t>
            </a:r>
            <a:r>
              <a:rPr lang="fi-FI" sz="1800" b="1" dirty="0"/>
              <a:t>keskimääräisenä prosenttimääräisenä osuutena </a:t>
            </a:r>
            <a:r>
              <a:rPr lang="fi-FI" sz="1800" dirty="0"/>
              <a:t>palkkakustannuksista (ns. </a:t>
            </a:r>
            <a:r>
              <a:rPr lang="fi-FI" sz="1800" dirty="0" err="1"/>
              <a:t>vakiosivukuluprosenttiosuus</a:t>
            </a:r>
            <a:r>
              <a:rPr lang="fi-FI" sz="1800" dirty="0"/>
              <a:t> </a:t>
            </a:r>
            <a:r>
              <a:rPr lang="fi-FI" sz="1800" b="1" dirty="0"/>
              <a:t>26,44% tai 20,42%)</a:t>
            </a:r>
          </a:p>
        </p:txBody>
      </p:sp>
    </p:spTree>
    <p:extLst>
      <p:ext uri="{BB962C8B-B14F-4D97-AF65-F5344CB8AC3E}">
        <p14:creationId xmlns:p14="http://schemas.microsoft.com/office/powerpoint/2010/main" val="1219763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8501909C-1EC6-4635-8B94-1208E3697441}"/>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rot="377787">
            <a:off x="9835787" y="2043862"/>
            <a:ext cx="1716006" cy="1716006"/>
          </a:xfrm>
          <a:prstGeom prst="rect">
            <a:avLst/>
          </a:prstGeom>
          <a:noFill/>
        </p:spPr>
      </p:pic>
      <p:sp>
        <p:nvSpPr>
          <p:cNvPr id="5" name="Pyöristetty suorakulmio 2" descr="Tekstilaatikoita">
            <a:extLst>
              <a:ext uri="{FF2B5EF4-FFF2-40B4-BE49-F238E27FC236}">
                <a16:creationId xmlns:a16="http://schemas.microsoft.com/office/drawing/2014/main" id="{26833154-93D4-4B99-9187-73E0ECC6C944}"/>
              </a:ext>
            </a:extLst>
          </p:cNvPr>
          <p:cNvSpPr/>
          <p:nvPr/>
        </p:nvSpPr>
        <p:spPr>
          <a:xfrm>
            <a:off x="838200" y="1772816"/>
            <a:ext cx="10871718" cy="3312368"/>
          </a:xfrm>
          <a:prstGeom prst="roundRect">
            <a:avLst/>
          </a:prstGeom>
          <a:solidFill>
            <a:srgbClr val="FFD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fi-FI" sz="2200" b="1" dirty="0">
              <a:solidFill>
                <a:schemeClr val="tx1"/>
              </a:solidFill>
              <a:ea typeface="Tahoma" panose="020B0604030504040204" pitchFamily="34" charset="0"/>
              <a:cs typeface="Tahoma" panose="020B0604030504040204" pitchFamily="34" charset="0"/>
            </a:endParaRPr>
          </a:p>
        </p:txBody>
      </p:sp>
      <p:sp>
        <p:nvSpPr>
          <p:cNvPr id="2" name="Otsikko 1">
            <a:extLst>
              <a:ext uri="{FF2B5EF4-FFF2-40B4-BE49-F238E27FC236}">
                <a16:creationId xmlns:a16="http://schemas.microsoft.com/office/drawing/2014/main" id="{CA3F3FE2-0990-4D61-8FF8-B5B165AE4E57}"/>
              </a:ext>
            </a:extLst>
          </p:cNvPr>
          <p:cNvSpPr>
            <a:spLocks noGrp="1"/>
          </p:cNvSpPr>
          <p:nvPr>
            <p:ph type="title"/>
          </p:nvPr>
        </p:nvSpPr>
        <p:spPr/>
        <p:txBody>
          <a:bodyPr/>
          <a:lstStyle/>
          <a:p>
            <a:r>
              <a:rPr lang="fi-FI" sz="3200" dirty="0"/>
              <a:t>Palkkakustannusten yksikkökustannusmalli ”tuntitaksa” 								2/5</a:t>
            </a:r>
          </a:p>
        </p:txBody>
      </p:sp>
      <p:sp>
        <p:nvSpPr>
          <p:cNvPr id="3" name="Sisällön paikkamerkki 2">
            <a:extLst>
              <a:ext uri="{FF2B5EF4-FFF2-40B4-BE49-F238E27FC236}">
                <a16:creationId xmlns:a16="http://schemas.microsoft.com/office/drawing/2014/main" id="{096398AF-0C8F-430B-94BC-01C082F74221}"/>
              </a:ext>
            </a:extLst>
          </p:cNvPr>
          <p:cNvSpPr>
            <a:spLocks noGrp="1"/>
          </p:cNvSpPr>
          <p:nvPr>
            <p:ph idx="1"/>
          </p:nvPr>
        </p:nvSpPr>
        <p:spPr>
          <a:xfrm>
            <a:off x="838200" y="1473677"/>
            <a:ext cx="10675776" cy="4152122"/>
          </a:xfrm>
        </p:spPr>
        <p:txBody>
          <a:bodyPr/>
          <a:lstStyle/>
          <a:p>
            <a:pPr marL="0" indent="0">
              <a:buNone/>
            </a:pPr>
            <a:r>
              <a:rPr lang="fi-FI" dirty="0"/>
              <a:t>Tuntitaksan laskentaesimerkki hakemusvaiheessa: </a:t>
            </a:r>
          </a:p>
          <a:p>
            <a:pPr marL="0" indent="0">
              <a:buNone/>
            </a:pPr>
            <a:endParaRPr lang="fi-FI" sz="1800" dirty="0"/>
          </a:p>
          <a:p>
            <a:pPr marL="457200" lvl="1" indent="0">
              <a:buNone/>
            </a:pPr>
            <a:r>
              <a:rPr lang="fi-FI" dirty="0"/>
              <a:t>Vuosipalkka, ml. työnantajan sivukulut ja lomaraha, 55 000 euroa: </a:t>
            </a:r>
          </a:p>
          <a:p>
            <a:pPr marL="914400" lvl="2" indent="0">
              <a:buNone/>
            </a:pPr>
            <a:endParaRPr lang="fi-FI" dirty="0"/>
          </a:p>
          <a:p>
            <a:pPr marL="914400" lvl="2" indent="0">
              <a:buNone/>
            </a:pPr>
            <a:r>
              <a:rPr lang="fi-FI" dirty="0"/>
              <a:t>55 000 € : 1 720 h = 31,98 €/h</a:t>
            </a:r>
          </a:p>
          <a:p>
            <a:pPr marL="457200" lvl="1" indent="0">
              <a:buNone/>
            </a:pPr>
            <a:endParaRPr lang="fi-FI" dirty="0"/>
          </a:p>
          <a:p>
            <a:pPr marL="457200" lvl="1" indent="0">
              <a:buNone/>
            </a:pPr>
            <a:r>
              <a:rPr lang="fi-FI" dirty="0"/>
              <a:t>Henkilön vuoden kustannukset, hakemusvaiheessa arvio tunneista 1 510 h</a:t>
            </a:r>
          </a:p>
          <a:p>
            <a:pPr marL="914400" lvl="2" indent="0">
              <a:buNone/>
            </a:pPr>
            <a:endParaRPr lang="fi-FI" dirty="0"/>
          </a:p>
          <a:p>
            <a:pPr marL="457200" lvl="1" indent="0">
              <a:buNone/>
            </a:pPr>
            <a:r>
              <a:rPr lang="fi-FI" dirty="0"/>
              <a:t>	Laskenta 31,98 €/h x 1 510 h = 48 289,80 euroa</a:t>
            </a:r>
          </a:p>
          <a:p>
            <a:pPr marL="0" indent="0">
              <a:buNone/>
            </a:pPr>
            <a:endParaRPr lang="fi-FI" sz="1800" dirty="0"/>
          </a:p>
          <a:p>
            <a:pPr marL="457200" lvl="1" indent="0">
              <a:buNone/>
            </a:pPr>
            <a:r>
              <a:rPr lang="fi-FI" dirty="0"/>
              <a:t>Jos henkilö työskentelee esimerkiksi 50%:</a:t>
            </a:r>
            <a:r>
              <a:rPr lang="fi-FI" dirty="0" err="1"/>
              <a:t>sti</a:t>
            </a:r>
            <a:r>
              <a:rPr lang="fi-FI" dirty="0"/>
              <a:t> hankkeelle, käytetään tämän henkilön osalta tuntimäärää 860 h</a:t>
            </a:r>
          </a:p>
          <a:p>
            <a:pPr marL="457200" lvl="1" indent="0">
              <a:buNone/>
            </a:pPr>
            <a:endParaRPr lang="fi-FI" dirty="0"/>
          </a:p>
          <a:p>
            <a:pPr marL="457200" lvl="1" indent="0">
              <a:buNone/>
            </a:pPr>
            <a:r>
              <a:rPr lang="fi-FI" dirty="0"/>
              <a:t>	Laskenta 31,98 €/h x 860 h = 27 502,80 euroa</a:t>
            </a:r>
          </a:p>
          <a:p>
            <a:pPr marL="0" indent="0">
              <a:buNone/>
            </a:pPr>
            <a:endParaRPr lang="fi-FI" sz="2200" b="1" dirty="0"/>
          </a:p>
          <a:p>
            <a:pPr marL="0" indent="0">
              <a:buNone/>
            </a:pPr>
            <a:r>
              <a:rPr lang="fi-FI" b="1" dirty="0"/>
              <a:t>EURA 2021 tukee tuntitaksan laskentaa hakemus- ja maksatusvaiheessa!</a:t>
            </a:r>
          </a:p>
        </p:txBody>
      </p:sp>
    </p:spTree>
    <p:extLst>
      <p:ext uri="{BB962C8B-B14F-4D97-AF65-F5344CB8AC3E}">
        <p14:creationId xmlns:p14="http://schemas.microsoft.com/office/powerpoint/2010/main" val="3070336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772C30A-8BFE-412E-8B61-766DBCFAEEC2}"/>
              </a:ext>
            </a:extLst>
          </p:cNvPr>
          <p:cNvSpPr>
            <a:spLocks noGrp="1"/>
          </p:cNvSpPr>
          <p:nvPr>
            <p:ph type="title"/>
          </p:nvPr>
        </p:nvSpPr>
        <p:spPr/>
        <p:txBody>
          <a:bodyPr/>
          <a:lstStyle/>
          <a:p>
            <a:r>
              <a:rPr lang="fi-FI" sz="3200" dirty="0"/>
              <a:t>Palkkakustannusten yksikkökustannusmalli ”tuntitaksa” 							3/5</a:t>
            </a:r>
          </a:p>
        </p:txBody>
      </p:sp>
      <p:sp>
        <p:nvSpPr>
          <p:cNvPr id="3" name="Sisällön paikkamerkki 2">
            <a:extLst>
              <a:ext uri="{FF2B5EF4-FFF2-40B4-BE49-F238E27FC236}">
                <a16:creationId xmlns:a16="http://schemas.microsoft.com/office/drawing/2014/main" id="{75FCD0CF-0758-4FD7-8C08-BF6FC9FE798C}"/>
              </a:ext>
            </a:extLst>
          </p:cNvPr>
          <p:cNvSpPr>
            <a:spLocks noGrp="1"/>
          </p:cNvSpPr>
          <p:nvPr>
            <p:ph idx="1"/>
          </p:nvPr>
        </p:nvSpPr>
        <p:spPr>
          <a:xfrm>
            <a:off x="838200" y="1485570"/>
            <a:ext cx="10629122" cy="3645334"/>
          </a:xfrm>
        </p:spPr>
        <p:txBody>
          <a:bodyPr/>
          <a:lstStyle/>
          <a:p>
            <a:pPr>
              <a:lnSpc>
                <a:spcPct val="100000"/>
              </a:lnSpc>
              <a:spcBef>
                <a:spcPts val="0"/>
              </a:spcBef>
              <a:spcAft>
                <a:spcPts val="1200"/>
              </a:spcAft>
              <a:buFont typeface="Wingdings" panose="05000000000000000000" pitchFamily="2" charset="2"/>
              <a:buChar char="ü"/>
            </a:pPr>
            <a:r>
              <a:rPr lang="fi-FI" dirty="0"/>
              <a:t>Bruttotyövoimakustannus</a:t>
            </a:r>
            <a:r>
              <a:rPr lang="fi-FI" b="1" dirty="0"/>
              <a:t> voi sisältää vain tukikelpoisia palkkakustannuksia               -&gt; ei siis ylityökorvauksia, tulospalkkiota, luontoisetuja, bonuksia </a:t>
            </a:r>
            <a:r>
              <a:rPr lang="fi-FI" dirty="0"/>
              <a:t>ja muita niihin rinnastettavia </a:t>
            </a:r>
            <a:r>
              <a:rPr lang="fi-FI" b="1" dirty="0"/>
              <a:t>työnantajan vapaaehtoisesti maksamia tai hanketyöhön liittymättömiä tukikelvottomia eriä</a:t>
            </a:r>
          </a:p>
          <a:p>
            <a:pPr marL="0" indent="0">
              <a:lnSpc>
                <a:spcPct val="100000"/>
              </a:lnSpc>
              <a:spcBef>
                <a:spcPts val="0"/>
              </a:spcBef>
              <a:spcAft>
                <a:spcPts val="1200"/>
              </a:spcAft>
              <a:buNone/>
            </a:pPr>
            <a:r>
              <a:rPr lang="fi-FI" dirty="0"/>
              <a:t>Vuotuisen </a:t>
            </a:r>
            <a:r>
              <a:rPr lang="fi-FI" b="1" dirty="0"/>
              <a:t>bruttotyövoimakustannuksen laskeminen </a:t>
            </a:r>
            <a:r>
              <a:rPr lang="fi-FI" dirty="0"/>
              <a:t>eri tilanteissa (</a:t>
            </a:r>
            <a:r>
              <a:rPr lang="fi-FI" dirty="0" err="1"/>
              <a:t>TkA</a:t>
            </a:r>
            <a:r>
              <a:rPr lang="fi-FI" dirty="0"/>
              <a:t> muistio): </a:t>
            </a:r>
          </a:p>
          <a:p>
            <a:pPr marL="342900" indent="-342900">
              <a:lnSpc>
                <a:spcPct val="100000"/>
              </a:lnSpc>
              <a:spcBef>
                <a:spcPts val="0"/>
              </a:spcBef>
              <a:buAutoNum type="arabicParenR"/>
            </a:pPr>
            <a:r>
              <a:rPr lang="fi-FI" sz="1800" b="1" dirty="0"/>
              <a:t>Hankehenkilö tiedossa jo hakemusvaiheessa</a:t>
            </a:r>
            <a:r>
              <a:rPr lang="fi-FI" sz="1800" dirty="0"/>
              <a:t>. Vuotuinen bruttotyövoimakustannus perustuu ensisijaisesti kyseisen tehtävän tai henkilön todelliseen palkkaan erityisesti silloin, kun hankkeeseen liittyvä tehtävää hoitava henkilö on jo tiedossa hankehakemusvaiheessa. Tällöin tuntitaksa lasketaan jo toteutuneiden palkkakulujen perusteella sillä edellytyksellä, että hankkeessa tehtävän työn vaativuustaso vastaa henkilön aiemmin tekemän työn vaativuutta. </a:t>
            </a:r>
          </a:p>
          <a:p>
            <a:pPr marL="342900" indent="-342900">
              <a:lnSpc>
                <a:spcPct val="100000"/>
              </a:lnSpc>
              <a:spcBef>
                <a:spcPts val="0"/>
              </a:spcBef>
              <a:buAutoNum type="arabicParenR"/>
            </a:pPr>
            <a:r>
              <a:rPr lang="fi-FI" sz="1800" b="1" dirty="0"/>
              <a:t>Hankehenkilöä ei ole vielä valittu. </a:t>
            </a:r>
            <a:r>
              <a:rPr lang="fi-FI" sz="1800" dirty="0"/>
              <a:t>Mikäli hankehakemusvaiheessa tehtävää hoitava henkilö ei ole vielä tiedossa, vuotuinen palkkakustannusten bruttotyövoimakustannus lasketaan vähintään kolmen, mutta kuitenkin enintään viiden saman palkkaluokan työntekijän tai vastaavan tehtävän palkkakustannusten keskiarvona.</a:t>
            </a:r>
          </a:p>
        </p:txBody>
      </p:sp>
    </p:spTree>
    <p:extLst>
      <p:ext uri="{BB962C8B-B14F-4D97-AF65-F5344CB8AC3E}">
        <p14:creationId xmlns:p14="http://schemas.microsoft.com/office/powerpoint/2010/main" val="3374604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78DF0A0-E601-48AE-B7EA-02885380D5AC}"/>
              </a:ext>
            </a:extLst>
          </p:cNvPr>
          <p:cNvSpPr>
            <a:spLocks noGrp="1"/>
          </p:cNvSpPr>
          <p:nvPr>
            <p:ph type="title"/>
          </p:nvPr>
        </p:nvSpPr>
        <p:spPr/>
        <p:txBody>
          <a:bodyPr/>
          <a:lstStyle/>
          <a:p>
            <a:r>
              <a:rPr lang="fi-FI" sz="3200" dirty="0"/>
              <a:t>Palkkakustannusten yksikkökustannusmalli ”tuntitaksa” 								4/5</a:t>
            </a:r>
          </a:p>
        </p:txBody>
      </p:sp>
      <p:sp>
        <p:nvSpPr>
          <p:cNvPr id="3" name="Sisällön paikkamerkki 2">
            <a:extLst>
              <a:ext uri="{FF2B5EF4-FFF2-40B4-BE49-F238E27FC236}">
                <a16:creationId xmlns:a16="http://schemas.microsoft.com/office/drawing/2014/main" id="{D614E3C3-0C33-47E4-B435-493EBA242A7E}"/>
              </a:ext>
            </a:extLst>
          </p:cNvPr>
          <p:cNvSpPr>
            <a:spLocks noGrp="1"/>
          </p:cNvSpPr>
          <p:nvPr>
            <p:ph idx="1"/>
          </p:nvPr>
        </p:nvSpPr>
        <p:spPr>
          <a:xfrm>
            <a:off x="838200" y="1606333"/>
            <a:ext cx="10515599" cy="3645334"/>
          </a:xfrm>
        </p:spPr>
        <p:txBody>
          <a:bodyPr/>
          <a:lstStyle/>
          <a:p>
            <a:pPr marL="342900" indent="-342900">
              <a:lnSpc>
                <a:spcPct val="100000"/>
              </a:lnSpc>
              <a:spcBef>
                <a:spcPts val="0"/>
              </a:spcBef>
              <a:buFont typeface="+mj-lt"/>
              <a:buAutoNum type="arabicParenR" startAt="3"/>
            </a:pPr>
            <a:r>
              <a:rPr lang="fi-FI" sz="1800" b="1" dirty="0"/>
              <a:t>Uusi henkilö tai uusi tehtävä organisaatiossa.</a:t>
            </a:r>
            <a:r>
              <a:rPr lang="fi-FI" sz="1800" dirty="0"/>
              <a:t> Mikäli hankkeelle tehtävään työhön palkataan täysin uusi henkilö, jonka palkkakuluille ei ole selkeää vertailukohtaa, voidaan palkka laskea keskiarvona vähintään kolmesta ja enintään viidestä riittävän lähellä olevien tehtävien palkkakustannuksista. </a:t>
            </a:r>
            <a:endParaRPr lang="fi-FI" sz="1800" b="1" dirty="0"/>
          </a:p>
          <a:p>
            <a:pPr marL="342900" indent="-342900">
              <a:lnSpc>
                <a:spcPct val="100000"/>
              </a:lnSpc>
              <a:spcBef>
                <a:spcPts val="0"/>
              </a:spcBef>
              <a:buFont typeface="+mj-lt"/>
              <a:buAutoNum type="arabicParenR" startAt="3"/>
            </a:pPr>
            <a:r>
              <a:rPr lang="fi-FI" sz="1800" b="1" dirty="0"/>
              <a:t>Henkilö työskennellyt alle vuoden organisaatiossa. </a:t>
            </a:r>
            <a:r>
              <a:rPr lang="fi-FI" sz="1800" dirty="0"/>
              <a:t>Jos vuotuisia bruttotyövoimakustannuksia ei ole saatavilla, ne voidaan johtaa saatavilla olevista asiakirjoihin perustuvista bruttotyövoima-kustannuksista tai työsopimuksesta, jolloin ne on mukautettava 12 kuukauden jaksoa vastaaviksi.</a:t>
            </a:r>
          </a:p>
          <a:p>
            <a:pPr marL="342900" indent="-342900">
              <a:lnSpc>
                <a:spcPct val="100000"/>
              </a:lnSpc>
              <a:spcBef>
                <a:spcPts val="0"/>
              </a:spcBef>
              <a:buFont typeface="+mj-lt"/>
              <a:buAutoNum type="arabicParenR" startAt="3"/>
            </a:pPr>
            <a:r>
              <a:rPr lang="fi-FI" sz="1800" dirty="0"/>
              <a:t>Bruttotyövoimakustannuksen määrittämiseen voidaan käyttää myös </a:t>
            </a:r>
            <a:r>
              <a:rPr lang="fi-FI" sz="1800" b="1" dirty="0"/>
              <a:t>alan työehtosopimuksen mukaista tehtävän palkkaa, ammattiliittojen palkkasuosituksia tai virallista tilastoa. </a:t>
            </a:r>
          </a:p>
          <a:p>
            <a:pPr marL="342900" indent="-342900">
              <a:lnSpc>
                <a:spcPct val="100000"/>
              </a:lnSpc>
              <a:spcBef>
                <a:spcPts val="0"/>
              </a:spcBef>
              <a:buFont typeface="+mj-lt"/>
              <a:buAutoNum type="arabicParenR" startAt="3"/>
            </a:pPr>
            <a:r>
              <a:rPr lang="fi-FI" sz="1800" dirty="0"/>
              <a:t>Jos kyseessä on aiemmin tuen saajaorganisaatiossa </a:t>
            </a:r>
            <a:r>
              <a:rPr lang="fi-FI" sz="1800" b="1" dirty="0"/>
              <a:t>osa-aikaisena</a:t>
            </a:r>
            <a:r>
              <a:rPr lang="fi-FI" sz="1800" dirty="0"/>
              <a:t> työskennellyt henkilö eikä saatavilla ole suoraan 100 prosentin työaikaosuutta vastaavaa vuotuista bruttotyövoimakustannusta, on bruttotyövoimakustannus ennen yksikkökustannuksen laskentaa </a:t>
            </a:r>
            <a:r>
              <a:rPr lang="fi-FI" sz="1800" b="1" dirty="0"/>
              <a:t>mukautettava 100 prosentin työaikaosuutta vastaavaksi</a:t>
            </a:r>
            <a:r>
              <a:rPr lang="fi-FI" sz="1800" dirty="0"/>
              <a:t>.</a:t>
            </a:r>
          </a:p>
          <a:p>
            <a:pPr marL="342900" indent="-342900">
              <a:lnSpc>
                <a:spcPct val="100000"/>
              </a:lnSpc>
              <a:spcBef>
                <a:spcPts val="0"/>
              </a:spcBef>
              <a:buFont typeface="+mj-lt"/>
              <a:buAutoNum type="arabicParenR" startAt="3"/>
            </a:pPr>
            <a:r>
              <a:rPr lang="fi-FI" sz="1800" dirty="0"/>
              <a:t>Vuotuinen bruttotyövoimakustannus voidaan määritellä </a:t>
            </a:r>
            <a:r>
              <a:rPr lang="fi-FI" sz="1800" b="1" dirty="0"/>
              <a:t>myös yhdistelemällä edellä mainittuja laskentatapoja.</a:t>
            </a:r>
          </a:p>
        </p:txBody>
      </p:sp>
    </p:spTree>
    <p:extLst>
      <p:ext uri="{BB962C8B-B14F-4D97-AF65-F5344CB8AC3E}">
        <p14:creationId xmlns:p14="http://schemas.microsoft.com/office/powerpoint/2010/main" val="4163033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C4C20-5008-42D4-8921-0D9EB469EB56}"/>
              </a:ext>
            </a:extLst>
          </p:cNvPr>
          <p:cNvSpPr>
            <a:spLocks noGrp="1"/>
          </p:cNvSpPr>
          <p:nvPr>
            <p:ph type="title"/>
          </p:nvPr>
        </p:nvSpPr>
        <p:spPr/>
        <p:txBody>
          <a:bodyPr/>
          <a:lstStyle/>
          <a:p>
            <a:r>
              <a:rPr lang="fi-FI" sz="3200" dirty="0"/>
              <a:t>Palkkakustannusten yksikkökustannusmalli ”tuntitaksa” 								5/5</a:t>
            </a:r>
          </a:p>
        </p:txBody>
      </p:sp>
      <p:sp>
        <p:nvSpPr>
          <p:cNvPr id="3" name="Content Placeholder 2">
            <a:extLst>
              <a:ext uri="{FF2B5EF4-FFF2-40B4-BE49-F238E27FC236}">
                <a16:creationId xmlns:a16="http://schemas.microsoft.com/office/drawing/2014/main" id="{506AF958-3700-4494-A459-942692FE1F74}"/>
              </a:ext>
            </a:extLst>
          </p:cNvPr>
          <p:cNvSpPr>
            <a:spLocks noGrp="1"/>
          </p:cNvSpPr>
          <p:nvPr>
            <p:ph idx="1"/>
          </p:nvPr>
        </p:nvSpPr>
        <p:spPr>
          <a:xfrm>
            <a:off x="838200" y="1537936"/>
            <a:ext cx="11049000" cy="3869593"/>
          </a:xfrm>
        </p:spPr>
        <p:txBody>
          <a:bodyPr/>
          <a:lstStyle/>
          <a:p>
            <a:pPr>
              <a:buFont typeface="Wingdings" panose="05000000000000000000" pitchFamily="2" charset="2"/>
              <a:buChar char="ü"/>
            </a:pPr>
            <a:r>
              <a:rPr lang="fi-FI" sz="1800" dirty="0"/>
              <a:t>Tuen saajalla </a:t>
            </a:r>
            <a:r>
              <a:rPr lang="fi-FI" sz="1800" b="1" dirty="0"/>
              <a:t>ei ole velvollisuutta esittää kirjanpidon otteita </a:t>
            </a:r>
            <a:r>
              <a:rPr lang="fi-FI" sz="1800" dirty="0"/>
              <a:t>tai tositteita hankkeesta aiheutuvista tosiasiallisista palkkakustannuksista tukikelpoisuuden edellytyksenä eikä varmennuksissa tai tarkastuksissa. </a:t>
            </a:r>
          </a:p>
          <a:p>
            <a:pPr>
              <a:buFont typeface="Wingdings" panose="05000000000000000000" pitchFamily="2" charset="2"/>
              <a:buChar char="ü"/>
            </a:pPr>
            <a:r>
              <a:rPr lang="fi-FI" sz="1800" b="1" dirty="0"/>
              <a:t>Työajanseurannat vaaditaan sekä kokoaikaisilta että osa-aikaisilta </a:t>
            </a:r>
            <a:r>
              <a:rPr lang="fi-FI" sz="1800" dirty="0"/>
              <a:t>hanketyöntekijöiltä!</a:t>
            </a:r>
          </a:p>
          <a:p>
            <a:pPr marL="0" indent="0">
              <a:buNone/>
            </a:pPr>
            <a:endParaRPr lang="fi-FI" sz="1800" dirty="0"/>
          </a:p>
          <a:p>
            <a:pPr>
              <a:buFont typeface="Wingdings" panose="05000000000000000000" pitchFamily="2" charset="2"/>
              <a:buChar char="ü"/>
            </a:pPr>
            <a:r>
              <a:rPr lang="fi-FI" sz="1800" b="1" dirty="0"/>
              <a:t>Tuntihinnan muutos </a:t>
            </a:r>
            <a:r>
              <a:rPr lang="fi-FI" sz="1800" dirty="0"/>
              <a:t>mahdollista </a:t>
            </a:r>
            <a:r>
              <a:rPr lang="fi-FI" sz="1800" b="1" dirty="0"/>
              <a:t>perustellusta syystä</a:t>
            </a:r>
            <a:r>
              <a:rPr lang="fi-FI" sz="1800" dirty="0"/>
              <a:t>, jos muutos yksikkökustannuksen perusteena olevissa vuotuisissa bruttotyövoimakustannuksissa palkkakustannusten osalta, ilman sivukuluja ja lomarahaa, on yli 10% tukipäätöksessä vahvistetusta määrästä </a:t>
            </a:r>
          </a:p>
          <a:p>
            <a:pPr marL="1371600" lvl="3" indent="0">
              <a:buNone/>
            </a:pPr>
            <a:endParaRPr lang="fi-FI" dirty="0"/>
          </a:p>
          <a:p>
            <a:pPr marL="1371600" lvl="3" indent="0">
              <a:buNone/>
            </a:pPr>
            <a:r>
              <a:rPr lang="fi-FI" dirty="0"/>
              <a:t>Tarkistus voimassa aikaisintaan muutoshakemuksen vireille tulosta alkaen</a:t>
            </a:r>
          </a:p>
          <a:p>
            <a:pPr>
              <a:buFont typeface="Wingdings" panose="05000000000000000000" pitchFamily="2" charset="2"/>
              <a:buChar char="ü"/>
            </a:pPr>
            <a:r>
              <a:rPr lang="fi-FI" sz="1800" dirty="0"/>
              <a:t>Hyväksyttävien </a:t>
            </a:r>
            <a:r>
              <a:rPr lang="fi-FI" sz="1800" b="1" dirty="0"/>
              <a:t>tuntien määrä ei saa ylittää tiettynä </a:t>
            </a:r>
            <a:r>
              <a:rPr lang="fi-FI" sz="1800" b="1" u="sng" dirty="0"/>
              <a:t>toimintavuonna </a:t>
            </a:r>
            <a:r>
              <a:rPr lang="fi-FI" sz="1800" b="1" dirty="0"/>
              <a:t>kyseisen tuntihinnan määrittelyssä käytettyä tuntimäärää </a:t>
            </a:r>
            <a:r>
              <a:rPr lang="fi-FI" sz="1800" dirty="0"/>
              <a:t>eli 1720 tuntia tai 1720 tunnista hanketta koskevan työn osa-aikaisuutta vastaavalla prosenttiosuudella laskettua tuntimäärää (esim. 50% osa-aikaisesti hankkeelle työskentelevän osalta käytetään tuntimäärää 860)</a:t>
            </a:r>
          </a:p>
          <a:p>
            <a:pPr>
              <a:buFont typeface="Wingdings" panose="05000000000000000000" pitchFamily="2" charset="2"/>
              <a:buChar char="ü"/>
            </a:pPr>
            <a:r>
              <a:rPr lang="fi-FI" sz="1800" dirty="0"/>
              <a:t>Tuntimäärän ylittävistä työtunneista ei makseta tukea! EURA 2021 estää hankkeen </a:t>
            </a:r>
            <a:r>
              <a:rPr lang="fi-FI" sz="1800" b="1" dirty="0"/>
              <a:t>toimintavuosikohtaisen enimmäistuntimäärän ylityksen.</a:t>
            </a:r>
          </a:p>
          <a:p>
            <a:pPr lvl="1"/>
            <a:endParaRPr lang="fi-FI" sz="2400" b="1" dirty="0"/>
          </a:p>
        </p:txBody>
      </p:sp>
      <p:sp>
        <p:nvSpPr>
          <p:cNvPr id="8" name="Nuoli: Oikea 7">
            <a:extLst>
              <a:ext uri="{FF2B5EF4-FFF2-40B4-BE49-F238E27FC236}">
                <a16:creationId xmlns:a16="http://schemas.microsoft.com/office/drawing/2014/main" id="{165FFCD7-124E-4C05-B3A0-4307008DBA9E}"/>
              </a:ext>
            </a:extLst>
          </p:cNvPr>
          <p:cNvSpPr/>
          <p:nvPr/>
        </p:nvSpPr>
        <p:spPr>
          <a:xfrm>
            <a:off x="1482254" y="3627661"/>
            <a:ext cx="597159" cy="270588"/>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solidFill>
                <a:schemeClr val="accent6">
                  <a:lumMod val="50000"/>
                </a:schemeClr>
              </a:solidFill>
              <a:highlight>
                <a:srgbClr val="000000"/>
              </a:highlight>
            </a:endParaRPr>
          </a:p>
        </p:txBody>
      </p:sp>
    </p:spTree>
    <p:extLst>
      <p:ext uri="{BB962C8B-B14F-4D97-AF65-F5344CB8AC3E}">
        <p14:creationId xmlns:p14="http://schemas.microsoft.com/office/powerpoint/2010/main" val="1623977379"/>
      </p:ext>
    </p:extLst>
  </p:cSld>
  <p:clrMapOvr>
    <a:masterClrMapping/>
  </p:clrMapOvr>
</p:sld>
</file>

<file path=ppt/theme/theme1.xml><?xml version="1.0" encoding="utf-8"?>
<a:theme xmlns:a="http://schemas.openxmlformats.org/drawingml/2006/main" name="Office-teema">
  <a:themeElements>
    <a:clrScheme name="EUrahastot TEM">
      <a:dk1>
        <a:sysClr val="windowText" lastClr="000000"/>
      </a:dk1>
      <a:lt1>
        <a:sysClr val="window" lastClr="FFFFFF"/>
      </a:lt1>
      <a:dk2>
        <a:srgbClr val="595959"/>
      </a:dk2>
      <a:lt2>
        <a:srgbClr val="E7E6E6"/>
      </a:lt2>
      <a:accent1>
        <a:srgbClr val="31E1E9"/>
      </a:accent1>
      <a:accent2>
        <a:srgbClr val="FFD3B1"/>
      </a:accent2>
      <a:accent3>
        <a:srgbClr val="767171"/>
      </a:accent3>
      <a:accent4>
        <a:srgbClr val="BFBFBF"/>
      </a:accent4>
      <a:accent5>
        <a:srgbClr val="98F0F4"/>
      </a:accent5>
      <a:accent6>
        <a:srgbClr val="FFE9D7"/>
      </a:accent6>
      <a:hlink>
        <a:srgbClr val="0563C1"/>
      </a:hlink>
      <a:folHlink>
        <a:srgbClr val="954F72"/>
      </a:folHlink>
    </a:clrScheme>
    <a:fontScheme name="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FI_EU-rahastot_TEM_v1.potx" id="{BD4C5552-89F3-4249-B714-2822517F29ED}" vid="{F9581ED8-104C-4EFB-9DBA-6D3AC1F240B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Pohjan väri persikka ohjelman nimellä</Template>
  <TotalTime>1442</TotalTime>
  <Words>2188</Words>
  <Application>Microsoft Office PowerPoint</Application>
  <PresentationFormat>Laajakuva</PresentationFormat>
  <Paragraphs>201</Paragraphs>
  <Slides>25</Slides>
  <Notes>25</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25</vt:i4>
      </vt:variant>
    </vt:vector>
  </HeadingPairs>
  <TitlesOfParts>
    <vt:vector size="31" baseType="lpstr">
      <vt:lpstr>Arial</vt:lpstr>
      <vt:lpstr>Calibri</vt:lpstr>
      <vt:lpstr>Symbol</vt:lpstr>
      <vt:lpstr>Tahoma</vt:lpstr>
      <vt:lpstr>Wingdings</vt:lpstr>
      <vt:lpstr>Office-teema</vt:lpstr>
      <vt:lpstr>Palkkakustannuksia koskevat kustannusmallit</vt:lpstr>
      <vt:lpstr>PowerPoint-esitys</vt:lpstr>
      <vt:lpstr>Euroopan unionin alue- ja rakennepolitiikan ohjelman 2021-2027 hankkeiden palkkakustannuksia koskevat kustannusmallit</vt:lpstr>
      <vt:lpstr>1) Palkkakustannusten yksikkökustannusmalli  ”tuntitaksa” Tukikelpoisuusasetus 866/2021, 6§</vt:lpstr>
      <vt:lpstr>Palkkakustannusten yksikkökustannusmalli ”tuntitaksa”         1/5</vt:lpstr>
      <vt:lpstr>Palkkakustannusten yksikkökustannusmalli ”tuntitaksa”         2/5</vt:lpstr>
      <vt:lpstr>Palkkakustannusten yksikkökustannusmalli ”tuntitaksa”        3/5</vt:lpstr>
      <vt:lpstr>Palkkakustannusten yksikkökustannusmalli ”tuntitaksa”         4/5</vt:lpstr>
      <vt:lpstr>Palkkakustannusten yksikkökustannusmalli ”tuntitaksa”         5/5</vt:lpstr>
      <vt:lpstr>Yksikkö-kustannus-malli &amp;        </vt:lpstr>
      <vt:lpstr>2) Palkkakustannusten vakiosivukulumalli Tukikelpoisuusasetus 866/2021, 7§</vt:lpstr>
      <vt:lpstr>Palkkakustannusten vakiosivukulumalli  1/2 </vt:lpstr>
      <vt:lpstr>Palkkakustannusten vakiosivukulumalli  2/2 </vt:lpstr>
      <vt:lpstr> Vakiosivu-kulumalli &amp;      </vt:lpstr>
      <vt:lpstr>Vakiosivu-kulumalli &amp;      </vt:lpstr>
      <vt:lpstr>Tehtävänkuvaus &amp; EURA2021</vt:lpstr>
      <vt:lpstr>Tehtävänkuvaus       1/4 </vt:lpstr>
      <vt:lpstr>Tehtävänkuvaus       2/4  </vt:lpstr>
      <vt:lpstr>Tehtävänkuvaus       3/4 </vt:lpstr>
      <vt:lpstr>  Tehtävänkuvaus       4/4 Palkkakustannusten yksikkökustannusmallissa lisäksi huomioitava</vt:lpstr>
      <vt:lpstr>Tuen maksaminen</vt:lpstr>
      <vt:lpstr>    Mitä tuensaaja merkitsee maksatushakemukseen? Palkkakustannusten yksikkökustannusmalli</vt:lpstr>
      <vt:lpstr>Mitä tuensaaja merkitsee maksatushakemukseen? Palkkakustannusten vakiosivukulumalli</vt:lpstr>
      <vt:lpstr>Huomioita palkkakustannusten kustannusmalleista</vt:lpstr>
      <vt:lpstr> Lisätietoja  www.rakennerahastot.fi      Pohjois-Pohjanmaan ELY-keskuksen rahoitusyksikön yhteyshenkilöt Kainuussa  Rahoitusasiantuntija (ESR) Annukka Koskelo  Rahoitusasiantuntija (ESR) Verna Piirainen (3.1.2022 alkaen) Käyntiosoite: Kalliokatu 4, 87100 Kajaani  Käyntiosoite: Kalliokatu 4, 87100 Kajaani Puh. 0295 023 691     Puh. 0295 023 573 s-posti: annukka.koskelo@ely-keskus.fi  s-posti: verna.piirainen@ely-keskus.fi Twitter: @AnnukkaKoskelo   Twitter: @VernaPiirainen  Rahoitusasiantuntija (ympäristö-EAKR) Paula Alho Käyntiosoite: Hallituskatu 3 B, 96100 Rovaniemi Puh. 0295 037 284 s-posti: paula.alho@ely-keskus.fi   </vt:lpstr>
    </vt:vector>
  </TitlesOfParts>
  <Company>EU-rahastot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dc:title>
  <dc:creator>Koskelo Annukka (ELY)</dc:creator>
  <cp:lastModifiedBy>Vilhu Eero</cp:lastModifiedBy>
  <cp:revision>48</cp:revision>
  <dcterms:created xsi:type="dcterms:W3CDTF">2021-09-29T11:49:21Z</dcterms:created>
  <dcterms:modified xsi:type="dcterms:W3CDTF">2021-12-13T14:14:46Z</dcterms:modified>
</cp:coreProperties>
</file>